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Lst>
  <p:notesMasterIdLst>
    <p:notesMasterId r:id="rId15"/>
  </p:notesMasterIdLst>
  <p:handoutMasterIdLst>
    <p:handoutMasterId r:id="rId16"/>
  </p:handoutMasterIdLst>
  <p:sldIdLst>
    <p:sldId id="257" r:id="rId3"/>
    <p:sldId id="266" r:id="rId4"/>
    <p:sldId id="258" r:id="rId5"/>
    <p:sldId id="2295" r:id="rId6"/>
    <p:sldId id="2302" r:id="rId7"/>
    <p:sldId id="2296" r:id="rId8"/>
    <p:sldId id="2298" r:id="rId9"/>
    <p:sldId id="259" r:id="rId10"/>
    <p:sldId id="2300" r:id="rId11"/>
    <p:sldId id="2299" r:id="rId12"/>
    <p:sldId id="2301" r:id="rId13"/>
    <p:sldId id="2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ddiqui, Salman H. (Prof.)" initials="SSH(" lastIdx="7" clrIdx="0">
    <p:extLst>
      <p:ext uri="{19B8F6BF-5375-455C-9EA6-DF929625EA0E}">
        <p15:presenceInfo xmlns:p15="http://schemas.microsoft.com/office/powerpoint/2012/main" userId="S-1-5-21-1039984320-261210814-957142514-64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E5C"/>
    <a:srgbClr val="004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40A13-E67B-F24C-ADB7-E344C31FEB4A}" v="7" dt="2021-08-12T14:35:01.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84"/>
    <p:restoredTop sz="94634"/>
  </p:normalViewPr>
  <p:slideViewPr>
    <p:cSldViewPr snapToGrid="0" snapToObjects="1">
      <p:cViewPr varScale="1">
        <p:scale>
          <a:sx n="110" d="100"/>
          <a:sy n="110" d="100"/>
        </p:scale>
        <p:origin x="960" y="78"/>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09" d="100"/>
          <a:sy n="109" d="100"/>
        </p:scale>
        <p:origin x="276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996CD-B97D-7D44-B901-9D0DFC2123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864BA2-40D3-E843-81BA-A52FEFC6BC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6E47F4-B8AC-0044-94DC-58E66C3ECF6D}" type="datetimeFigureOut">
              <a:rPr lang="en-GB" smtClean="0"/>
              <a:t>08/10/2021</a:t>
            </a:fld>
            <a:endParaRPr lang="en-GB"/>
          </a:p>
        </p:txBody>
      </p:sp>
      <p:sp>
        <p:nvSpPr>
          <p:cNvPr id="4" name="Footer Placeholder 3">
            <a:extLst>
              <a:ext uri="{FF2B5EF4-FFF2-40B4-BE49-F238E27FC236}">
                <a16:creationId xmlns:a16="http://schemas.microsoft.com/office/drawing/2014/main" id="{201E9BF0-4B9D-3B4E-812B-D109157158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359C325-2EA5-A144-BFC3-368DC58D7C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8F25B4-E8E7-2141-BE47-86B938E20A85}" type="slidenum">
              <a:rPr lang="en-GB" smtClean="0"/>
              <a:t>‹#›</a:t>
            </a:fld>
            <a:endParaRPr lang="en-GB"/>
          </a:p>
        </p:txBody>
      </p:sp>
    </p:spTree>
    <p:extLst>
      <p:ext uri="{BB962C8B-B14F-4D97-AF65-F5344CB8AC3E}">
        <p14:creationId xmlns:p14="http://schemas.microsoft.com/office/powerpoint/2010/main" val="1075064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AF0FB-A50F-7A4B-B747-7BF393034997}"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E7D4B-73B2-F043-8F13-26D32FF82FBE}" type="slidenum">
              <a:rPr lang="en-US" smtClean="0"/>
              <a:t>‹#›</a:t>
            </a:fld>
            <a:endParaRPr lang="en-US"/>
          </a:p>
        </p:txBody>
      </p:sp>
    </p:spTree>
    <p:extLst>
      <p:ext uri="{BB962C8B-B14F-4D97-AF65-F5344CB8AC3E}">
        <p14:creationId xmlns:p14="http://schemas.microsoft.com/office/powerpoint/2010/main" val="103624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E9581B-0575-4A4F-A12C-7342C6E30B74}"/>
              </a:ext>
            </a:extLst>
          </p:cNvPr>
          <p:cNvSpPr/>
          <p:nvPr userDrawn="1"/>
        </p:nvSpPr>
        <p:spPr>
          <a:xfrm>
            <a:off x="0" y="0"/>
            <a:ext cx="12192000" cy="6858000"/>
          </a:xfrm>
          <a:prstGeom prst="rect">
            <a:avLst/>
          </a:prstGeom>
          <a:solidFill>
            <a:srgbClr val="004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2BF55D-74B1-3D4E-8517-62BBBCFA9403}"/>
              </a:ext>
            </a:extLst>
          </p:cNvPr>
          <p:cNvSpPr>
            <a:spLocks noGrp="1"/>
          </p:cNvSpPr>
          <p:nvPr>
            <p:ph type="ctrTitle"/>
          </p:nvPr>
        </p:nvSpPr>
        <p:spPr>
          <a:xfrm>
            <a:off x="4315348" y="2893322"/>
            <a:ext cx="7339842" cy="668743"/>
          </a:xfrm>
          <a:prstGeom prst="rect">
            <a:avLst/>
          </a:prstGeom>
        </p:spPr>
        <p:txBody>
          <a:bodyPr anchor="b">
            <a:normAutofit/>
          </a:bodyPr>
          <a:lstStyle>
            <a:lvl1pPr algn="l">
              <a:defRPr sz="28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E882AC2-65E5-EB4E-B527-8890C0F44984}"/>
              </a:ext>
            </a:extLst>
          </p:cNvPr>
          <p:cNvSpPr>
            <a:spLocks noGrp="1"/>
          </p:cNvSpPr>
          <p:nvPr>
            <p:ph type="subTitle" idx="1"/>
          </p:nvPr>
        </p:nvSpPr>
        <p:spPr>
          <a:xfrm>
            <a:off x="4315348" y="3633825"/>
            <a:ext cx="7339842" cy="642952"/>
          </a:xfrm>
          <a:prstGeom prst="rect">
            <a:avLst/>
          </a:prstGeom>
        </p:spPr>
        <p:txBody>
          <a:bodyPr>
            <a:normAutofit/>
          </a:bodyPr>
          <a:lstStyle>
            <a:lvl1pPr marL="0" indent="0" algn="l">
              <a:buNone/>
              <a:defRPr sz="1800" b="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676B5DEE-BD79-3741-80B3-6AE166B78FBE}"/>
              </a:ext>
            </a:extLst>
          </p:cNvPr>
          <p:cNvPicPr>
            <a:picLocks noChangeAspect="1"/>
          </p:cNvPicPr>
          <p:nvPr userDrawn="1"/>
        </p:nvPicPr>
        <p:blipFill>
          <a:blip r:embed="rId2"/>
          <a:stretch>
            <a:fillRect/>
          </a:stretch>
        </p:blipFill>
        <p:spPr>
          <a:xfrm>
            <a:off x="378538" y="369000"/>
            <a:ext cx="3400000" cy="6120000"/>
          </a:xfrm>
          <a:prstGeom prst="rect">
            <a:avLst/>
          </a:prstGeom>
        </p:spPr>
      </p:pic>
    </p:spTree>
    <p:extLst>
      <p:ext uri="{BB962C8B-B14F-4D97-AF65-F5344CB8AC3E}">
        <p14:creationId xmlns:p14="http://schemas.microsoft.com/office/powerpoint/2010/main" val="419960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C9B3D-27A6-364B-BD84-1CFD59A1CBF5}"/>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12503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C8B5EF-856C-F44A-B96E-3A36E627D01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799A8E5-E654-364D-A90F-2BB8C3CCB2D2}"/>
              </a:ext>
            </a:extLst>
          </p:cNvPr>
          <p:cNvPicPr>
            <a:picLocks noChangeAspect="1"/>
          </p:cNvPicPr>
          <p:nvPr userDrawn="1"/>
        </p:nvPicPr>
        <p:blipFill>
          <a:blip r:embed="rId2"/>
          <a:stretch>
            <a:fillRect/>
          </a:stretch>
        </p:blipFill>
        <p:spPr>
          <a:xfrm>
            <a:off x="4191000" y="0"/>
            <a:ext cx="3810000" cy="6858000"/>
          </a:xfrm>
          <a:prstGeom prst="rect">
            <a:avLst/>
          </a:prstGeom>
        </p:spPr>
      </p:pic>
    </p:spTree>
    <p:extLst>
      <p:ext uri="{BB962C8B-B14F-4D97-AF65-F5344CB8AC3E}">
        <p14:creationId xmlns:p14="http://schemas.microsoft.com/office/powerpoint/2010/main" val="183521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F55D-74B1-3D4E-8517-62BBBCFA9403}"/>
              </a:ext>
            </a:extLst>
          </p:cNvPr>
          <p:cNvSpPr>
            <a:spLocks noGrp="1"/>
          </p:cNvSpPr>
          <p:nvPr>
            <p:ph type="ctrTitle"/>
          </p:nvPr>
        </p:nvSpPr>
        <p:spPr>
          <a:xfrm>
            <a:off x="4315348" y="2893322"/>
            <a:ext cx="7339842" cy="668743"/>
          </a:xfrm>
          <a:prstGeom prst="rect">
            <a:avLst/>
          </a:prstGeom>
        </p:spPr>
        <p:txBody>
          <a:bodyPr anchor="b">
            <a:normAutofit/>
          </a:bodyPr>
          <a:lstStyle>
            <a:lvl1pPr algn="l">
              <a:defRPr sz="28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E882AC2-65E5-EB4E-B527-8890C0F44984}"/>
              </a:ext>
            </a:extLst>
          </p:cNvPr>
          <p:cNvSpPr>
            <a:spLocks noGrp="1"/>
          </p:cNvSpPr>
          <p:nvPr>
            <p:ph type="subTitle" idx="1"/>
          </p:nvPr>
        </p:nvSpPr>
        <p:spPr>
          <a:xfrm>
            <a:off x="4315348" y="3633825"/>
            <a:ext cx="7339842" cy="642952"/>
          </a:xfrm>
          <a:prstGeom prst="rect">
            <a:avLst/>
          </a:prstGeom>
        </p:spPr>
        <p:txBody>
          <a:bodyPr>
            <a:normAutofit/>
          </a:bodyPr>
          <a:lstStyle>
            <a:lvl1pPr marL="0" indent="0" algn="l">
              <a:buNone/>
              <a:defRPr sz="1800" b="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a:extLst>
              <a:ext uri="{FF2B5EF4-FFF2-40B4-BE49-F238E27FC236}">
                <a16:creationId xmlns:a16="http://schemas.microsoft.com/office/drawing/2014/main" id="{024D84A0-A3DC-7643-AA2E-20B4C2A2F773}"/>
              </a:ext>
            </a:extLst>
          </p:cNvPr>
          <p:cNvPicPr>
            <a:picLocks noChangeAspect="1"/>
          </p:cNvPicPr>
          <p:nvPr userDrawn="1"/>
        </p:nvPicPr>
        <p:blipFill>
          <a:blip r:embed="rId3"/>
          <a:stretch>
            <a:fillRect/>
          </a:stretch>
        </p:blipFill>
        <p:spPr>
          <a:xfrm>
            <a:off x="378538" y="369000"/>
            <a:ext cx="3400000" cy="6120000"/>
          </a:xfrm>
          <a:prstGeom prst="rect">
            <a:avLst/>
          </a:prstGeom>
        </p:spPr>
      </p:pic>
    </p:spTree>
    <p:extLst>
      <p:ext uri="{BB962C8B-B14F-4D97-AF65-F5344CB8AC3E}">
        <p14:creationId xmlns:p14="http://schemas.microsoft.com/office/powerpoint/2010/main" val="3262325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08E7644C-DDCA-EB43-B625-A6BA17693A48}"/>
              </a:ext>
            </a:extLst>
          </p:cNvPr>
          <p:cNvSpPr>
            <a:spLocks noGrp="1"/>
          </p:cNvSpPr>
          <p:nvPr>
            <p:ph type="body" sz="quarter" idx="10"/>
          </p:nvPr>
        </p:nvSpPr>
        <p:spPr>
          <a:xfrm>
            <a:off x="511175" y="1527175"/>
            <a:ext cx="11085513"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3">
            <a:extLst>
              <a:ext uri="{FF2B5EF4-FFF2-40B4-BE49-F238E27FC236}">
                <a16:creationId xmlns:a16="http://schemas.microsoft.com/office/drawing/2014/main" id="{2954F481-0F78-694A-894B-A1F2629D1F5D}"/>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5" name="Picture 4">
            <a:extLst>
              <a:ext uri="{FF2B5EF4-FFF2-40B4-BE49-F238E27FC236}">
                <a16:creationId xmlns:a16="http://schemas.microsoft.com/office/drawing/2014/main" id="{C912FD61-1725-F044-8C55-92684881AA9E}"/>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190422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11005" y="1622612"/>
            <a:ext cx="6185630" cy="4554351"/>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469492" y="1694253"/>
            <a:ext cx="3467452" cy="3467452"/>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42427" y="527208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12" name="Title 3">
            <a:extLst>
              <a:ext uri="{FF2B5EF4-FFF2-40B4-BE49-F238E27FC236}">
                <a16:creationId xmlns:a16="http://schemas.microsoft.com/office/drawing/2014/main" id="{C3CBE9DE-3313-E34E-8EB6-3C263FC3E4C4}"/>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7" name="Picture 6">
            <a:extLst>
              <a:ext uri="{FF2B5EF4-FFF2-40B4-BE49-F238E27FC236}">
                <a16:creationId xmlns:a16="http://schemas.microsoft.com/office/drawing/2014/main" id="{F76B6B7A-9EC3-4A47-A7D1-71A2F36A0558}"/>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01567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11005" y="1685365"/>
            <a:ext cx="6087019" cy="4491598"/>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279337" y="1649460"/>
            <a:ext cx="3898754" cy="3632455"/>
          </a:xfrm>
          <a:prstGeom prst="rect">
            <a:avLst/>
          </a:prstGeom>
        </p:spPr>
        <p:txBody>
          <a:bodyPr/>
          <a:lstStyle/>
          <a:p>
            <a:endParaRPr lang="en-GB" dirty="0"/>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79336" y="539200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10" name="Title 3">
            <a:extLst>
              <a:ext uri="{FF2B5EF4-FFF2-40B4-BE49-F238E27FC236}">
                <a16:creationId xmlns:a16="http://schemas.microsoft.com/office/drawing/2014/main" id="{6C7787F0-5FD7-9147-B965-A4AF6385D954}"/>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7" name="Picture 6">
            <a:extLst>
              <a:ext uri="{FF2B5EF4-FFF2-40B4-BE49-F238E27FC236}">
                <a16:creationId xmlns:a16="http://schemas.microsoft.com/office/drawing/2014/main" id="{1A26A7DC-28D4-AE4E-B9D4-074E59345DD3}"/>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413728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0B889-C65B-FF4C-918B-4954416E1A6E}"/>
              </a:ext>
            </a:extLst>
          </p:cNvPr>
          <p:cNvSpPr>
            <a:spLocks noGrp="1"/>
          </p:cNvSpPr>
          <p:nvPr>
            <p:ph sz="half" idx="1"/>
          </p:nvPr>
        </p:nvSpPr>
        <p:spPr>
          <a:xfrm>
            <a:off x="511005" y="1597068"/>
            <a:ext cx="5434421" cy="4805363"/>
          </a:xfrm>
          <a:prstGeom prst="rect">
            <a:avLst/>
          </a:prstGeo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CE3671C-C383-B348-9D73-B8EA91AEAB08}"/>
              </a:ext>
            </a:extLst>
          </p:cNvPr>
          <p:cNvSpPr>
            <a:spLocks noGrp="1"/>
          </p:cNvSpPr>
          <p:nvPr>
            <p:ph sz="half" idx="2"/>
          </p:nvPr>
        </p:nvSpPr>
        <p:spPr>
          <a:xfrm>
            <a:off x="6181944" y="1597068"/>
            <a:ext cx="5417157" cy="4805363"/>
          </a:xfrm>
          <a:prstGeom prst="rect">
            <a:avLst/>
          </a:prstGeo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3">
            <a:extLst>
              <a:ext uri="{FF2B5EF4-FFF2-40B4-BE49-F238E27FC236}">
                <a16:creationId xmlns:a16="http://schemas.microsoft.com/office/drawing/2014/main" id="{FDC8DE4A-D8A3-2740-9E86-37F6E6F72415}"/>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6" name="Picture 5">
            <a:extLst>
              <a:ext uri="{FF2B5EF4-FFF2-40B4-BE49-F238E27FC236}">
                <a16:creationId xmlns:a16="http://schemas.microsoft.com/office/drawing/2014/main" id="{1220B239-FC5E-5745-A443-22D645316AF3}"/>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962648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286375" y="1559490"/>
            <a:ext cx="6067425" cy="4805363"/>
          </a:xfrm>
          <a:prstGeom prst="rect">
            <a:avLst/>
          </a:prstGeom>
        </p:spPr>
        <p:txBody>
          <a:bodyPr anchor="ct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889395" y="1790040"/>
            <a:ext cx="3557587" cy="3557587"/>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5086" y="5547653"/>
            <a:ext cx="3886205" cy="828675"/>
          </a:xfrm>
          <a:prstGeom prst="rect">
            <a:avLst/>
          </a:prstGeom>
        </p:spPr>
        <p:txBody>
          <a:bodyPr anchor="ctr">
            <a:normAutofit/>
          </a:bodyPr>
          <a:lstStyle>
            <a:lvl2pPr algn="ctr">
              <a:defRPr sz="2200"/>
            </a:lvl2pPr>
            <a:lvl3pPr marL="1800" indent="0">
              <a:buNone/>
              <a:defRPr/>
            </a:lvl3pPr>
          </a:lstStyle>
          <a:p>
            <a:pPr lvl="1"/>
            <a:r>
              <a:rPr lang="en-US" dirty="0"/>
              <a:t>Second level</a:t>
            </a:r>
          </a:p>
        </p:txBody>
      </p:sp>
      <p:sp>
        <p:nvSpPr>
          <p:cNvPr id="11" name="Title 3">
            <a:extLst>
              <a:ext uri="{FF2B5EF4-FFF2-40B4-BE49-F238E27FC236}">
                <a16:creationId xmlns:a16="http://schemas.microsoft.com/office/drawing/2014/main" id="{28E221CE-F882-6044-A379-22615AAC5411}"/>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7" name="Picture 6">
            <a:extLst>
              <a:ext uri="{FF2B5EF4-FFF2-40B4-BE49-F238E27FC236}">
                <a16:creationId xmlns:a16="http://schemas.microsoft.com/office/drawing/2014/main" id="{FAA7F6E7-0A52-0844-87D9-625E1EB4921D}"/>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1921284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286375" y="1584542"/>
            <a:ext cx="6067425" cy="4805363"/>
          </a:xfrm>
          <a:prstGeom prst="rect">
            <a:avLst/>
          </a:prstGeom>
        </p:spPr>
        <p:txBody>
          <a:bodyPr anchor="ct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25087" y="1608654"/>
            <a:ext cx="3886204" cy="3886204"/>
          </a:xfrm>
          <a:prstGeom prst="rect">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5086" y="5604943"/>
            <a:ext cx="3886205" cy="828675"/>
          </a:xfrm>
          <a:prstGeom prst="rect">
            <a:avLst/>
          </a:prstGeom>
        </p:spPr>
        <p:txBody>
          <a:bodyPr anchor="ctr">
            <a:normAutofit/>
          </a:bodyPr>
          <a:lstStyle>
            <a:lvl2pPr algn="ctr">
              <a:defRPr sz="2200"/>
            </a:lvl2pPr>
            <a:lvl3pPr marL="1800" indent="0">
              <a:buNone/>
              <a:defRPr/>
            </a:lvl3pPr>
          </a:lstStyle>
          <a:p>
            <a:pPr lvl="1"/>
            <a:r>
              <a:rPr lang="en-US" dirty="0"/>
              <a:t>Second level</a:t>
            </a:r>
          </a:p>
        </p:txBody>
      </p:sp>
      <p:sp>
        <p:nvSpPr>
          <p:cNvPr id="10" name="Title 3">
            <a:extLst>
              <a:ext uri="{FF2B5EF4-FFF2-40B4-BE49-F238E27FC236}">
                <a16:creationId xmlns:a16="http://schemas.microsoft.com/office/drawing/2014/main" id="{AB209D28-845E-8146-8D8E-C22BC502C8B6}"/>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7" name="Picture 6">
            <a:extLst>
              <a:ext uri="{FF2B5EF4-FFF2-40B4-BE49-F238E27FC236}">
                <a16:creationId xmlns:a16="http://schemas.microsoft.com/office/drawing/2014/main" id="{6EE40D23-415D-604A-83A0-1E53239F42BD}"/>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17498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E21F084B-3BE2-5D45-9355-F8D56E4A9342}"/>
              </a:ext>
            </a:extLst>
          </p:cNvPr>
          <p:cNvSpPr>
            <a:spLocks noGrp="1"/>
          </p:cNvSpPr>
          <p:nvPr>
            <p:ph type="title"/>
          </p:nvPr>
        </p:nvSpPr>
        <p:spPr>
          <a:xfrm>
            <a:off x="511005" y="386150"/>
            <a:ext cx="7579447" cy="694418"/>
          </a:xfrm>
          <a:prstGeom prst="rect">
            <a:avLst/>
          </a:prstGeom>
        </p:spPr>
        <p:txBody>
          <a:bodyPr anchor="ctr"/>
          <a:lstStyle/>
          <a:p>
            <a:r>
              <a:rPr lang="en-US" dirty="0"/>
              <a:t>Click to edit Master title style</a:t>
            </a:r>
            <a:endParaRPr lang="en-GB" dirty="0"/>
          </a:p>
        </p:txBody>
      </p:sp>
      <p:pic>
        <p:nvPicPr>
          <p:cNvPr id="4" name="Picture 3">
            <a:extLst>
              <a:ext uri="{FF2B5EF4-FFF2-40B4-BE49-F238E27FC236}">
                <a16:creationId xmlns:a16="http://schemas.microsoft.com/office/drawing/2014/main" id="{E4075FAB-267C-E142-9240-FB19742FB0A3}"/>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765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E9581B-0575-4A4F-A12C-7342C6E30B74}"/>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52BF55D-74B1-3D4E-8517-62BBBCFA9403}"/>
              </a:ext>
            </a:extLst>
          </p:cNvPr>
          <p:cNvSpPr>
            <a:spLocks noGrp="1"/>
          </p:cNvSpPr>
          <p:nvPr>
            <p:ph type="ctrTitle"/>
          </p:nvPr>
        </p:nvSpPr>
        <p:spPr>
          <a:xfrm>
            <a:off x="4315348" y="2893322"/>
            <a:ext cx="7339842" cy="668743"/>
          </a:xfrm>
          <a:prstGeom prst="rect">
            <a:avLst/>
          </a:prstGeom>
        </p:spPr>
        <p:txBody>
          <a:bodyPr anchor="b">
            <a:normAutofit/>
          </a:bodyPr>
          <a:lstStyle>
            <a:lvl1pPr algn="l">
              <a:defRPr sz="2800">
                <a:solidFill>
                  <a:srgbClr val="C0000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E882AC2-65E5-EB4E-B527-8890C0F44984}"/>
              </a:ext>
            </a:extLst>
          </p:cNvPr>
          <p:cNvSpPr>
            <a:spLocks noGrp="1"/>
          </p:cNvSpPr>
          <p:nvPr>
            <p:ph type="subTitle" idx="1"/>
          </p:nvPr>
        </p:nvSpPr>
        <p:spPr>
          <a:xfrm>
            <a:off x="4315348" y="3633825"/>
            <a:ext cx="7339842" cy="642952"/>
          </a:xfrm>
          <a:prstGeom prst="rect">
            <a:avLst/>
          </a:prstGeom>
        </p:spPr>
        <p:txBody>
          <a:bodyPr>
            <a:normAutofit/>
          </a:bodyPr>
          <a:lstStyle>
            <a:lvl1pPr marL="0" indent="0" algn="l">
              <a:buNone/>
              <a:defRPr sz="1800" b="0" i="0" spc="150" baseline="0">
                <a:solidFill>
                  <a:srgbClr val="394E5C"/>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a:extLst>
              <a:ext uri="{FF2B5EF4-FFF2-40B4-BE49-F238E27FC236}">
                <a16:creationId xmlns:a16="http://schemas.microsoft.com/office/drawing/2014/main" id="{AB4AC865-2367-5941-8612-A71162BD2621}"/>
              </a:ext>
            </a:extLst>
          </p:cNvPr>
          <p:cNvPicPr>
            <a:picLocks noChangeAspect="1"/>
          </p:cNvPicPr>
          <p:nvPr userDrawn="1"/>
        </p:nvPicPr>
        <p:blipFill>
          <a:blip r:embed="rId2"/>
          <a:stretch>
            <a:fillRect/>
          </a:stretch>
        </p:blipFill>
        <p:spPr>
          <a:xfrm>
            <a:off x="378538" y="366278"/>
            <a:ext cx="3400000" cy="6120000"/>
          </a:xfrm>
          <a:prstGeom prst="rect">
            <a:avLst/>
          </a:prstGeom>
        </p:spPr>
      </p:pic>
    </p:spTree>
    <p:extLst>
      <p:ext uri="{BB962C8B-B14F-4D97-AF65-F5344CB8AC3E}">
        <p14:creationId xmlns:p14="http://schemas.microsoft.com/office/powerpoint/2010/main" val="415858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93123-8E0A-EB43-BE04-4472334C2878}"/>
              </a:ext>
            </a:extLst>
          </p:cNvPr>
          <p:cNvPicPr>
            <a:picLocks noChangeAspect="1"/>
          </p:cNvPicPr>
          <p:nvPr userDrawn="1"/>
        </p:nvPicPr>
        <p:blipFill>
          <a:blip r:embed="rId3"/>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4062767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B59E0-040D-BB47-9DD2-7C2ABAE9A57A}"/>
              </a:ext>
            </a:extLst>
          </p:cNvPr>
          <p:cNvPicPr>
            <a:picLocks noChangeAspect="1"/>
          </p:cNvPicPr>
          <p:nvPr userDrawn="1"/>
        </p:nvPicPr>
        <p:blipFill>
          <a:blip r:embed="rId3"/>
          <a:stretch>
            <a:fillRect/>
          </a:stretch>
        </p:blipFill>
        <p:spPr>
          <a:xfrm>
            <a:off x="4191000" y="0"/>
            <a:ext cx="3810000" cy="6858000"/>
          </a:xfrm>
          <a:prstGeom prst="rect">
            <a:avLst/>
          </a:prstGeom>
        </p:spPr>
      </p:pic>
    </p:spTree>
    <p:extLst>
      <p:ext uri="{BB962C8B-B14F-4D97-AF65-F5344CB8AC3E}">
        <p14:creationId xmlns:p14="http://schemas.microsoft.com/office/powerpoint/2010/main" val="401870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5C965-760F-744F-AD17-D0BA4415FB7D}"/>
              </a:ext>
            </a:extLst>
          </p:cNvPr>
          <p:cNvSpPr>
            <a:spLocks noGrp="1"/>
          </p:cNvSpPr>
          <p:nvPr>
            <p:ph type="title"/>
          </p:nvPr>
        </p:nvSpPr>
        <p:spPr>
          <a:xfrm>
            <a:off x="511005" y="386150"/>
            <a:ext cx="7579447" cy="694418"/>
          </a:xfrm>
        </p:spPr>
        <p:txBody>
          <a:bodyPr anchor="ct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DBFE835C-A40F-C948-A1C2-49A2C12325BD}"/>
              </a:ext>
            </a:extLst>
          </p:cNvPr>
          <p:cNvSpPr>
            <a:spLocks noGrp="1"/>
          </p:cNvSpPr>
          <p:nvPr>
            <p:ph type="body" sz="quarter" idx="10"/>
          </p:nvPr>
        </p:nvSpPr>
        <p:spPr>
          <a:xfrm>
            <a:off x="511175" y="1527175"/>
            <a:ext cx="11085513"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1FA9A784-790A-CE45-B1FB-F9C7D822FCDE}"/>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49126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0B889-C65B-FF4C-918B-4954416E1A6E}"/>
              </a:ext>
            </a:extLst>
          </p:cNvPr>
          <p:cNvSpPr>
            <a:spLocks noGrp="1"/>
          </p:cNvSpPr>
          <p:nvPr>
            <p:ph sz="half" idx="1"/>
          </p:nvPr>
        </p:nvSpPr>
        <p:spPr>
          <a:xfrm>
            <a:off x="838200" y="1565753"/>
            <a:ext cx="5181600" cy="4611210"/>
          </a:xfrm>
          <a:prstGeom prst="rect">
            <a:avLst/>
          </a:prstGeo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CE3671C-C383-B348-9D73-B8EA91AEAB08}"/>
              </a:ext>
            </a:extLst>
          </p:cNvPr>
          <p:cNvSpPr>
            <a:spLocks noGrp="1"/>
          </p:cNvSpPr>
          <p:nvPr>
            <p:ph sz="half" idx="2"/>
          </p:nvPr>
        </p:nvSpPr>
        <p:spPr>
          <a:xfrm>
            <a:off x="6172200" y="1565753"/>
            <a:ext cx="5181600" cy="4611210"/>
          </a:xfrm>
          <a:prstGeom prst="rect">
            <a:avLst/>
          </a:prstGeo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3">
            <a:extLst>
              <a:ext uri="{FF2B5EF4-FFF2-40B4-BE49-F238E27FC236}">
                <a16:creationId xmlns:a16="http://schemas.microsoft.com/office/drawing/2014/main" id="{B83C0BFD-761C-1D47-806A-76EF3A0B0C09}"/>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1CAE1EDC-C1C4-3247-8583-5FC2F2FFE515}"/>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300802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286375" y="1622612"/>
            <a:ext cx="6067425" cy="4554351"/>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952151" y="1694253"/>
            <a:ext cx="3467452" cy="3467452"/>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5086" y="527208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7" name="Title 3">
            <a:extLst>
              <a:ext uri="{FF2B5EF4-FFF2-40B4-BE49-F238E27FC236}">
                <a16:creationId xmlns:a16="http://schemas.microsoft.com/office/drawing/2014/main" id="{9DF24F92-667E-3749-AC6D-1F5E41B042F7}"/>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6C1BC94B-7F57-9148-B8A6-B6A78AE8EE8C}"/>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72998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11005" y="1622612"/>
            <a:ext cx="6185630" cy="4554351"/>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469492" y="1694253"/>
            <a:ext cx="3467452" cy="3467452"/>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42427" y="527208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7" name="Title 3">
            <a:extLst>
              <a:ext uri="{FF2B5EF4-FFF2-40B4-BE49-F238E27FC236}">
                <a16:creationId xmlns:a16="http://schemas.microsoft.com/office/drawing/2014/main" id="{0F19CE1C-BBDE-684C-940C-D56FBFBF17F8}"/>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5600D712-E138-8446-A8D8-0439BC4CAC48}"/>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316781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298141" y="1595717"/>
            <a:ext cx="6055659" cy="4581245"/>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32623" y="1576962"/>
            <a:ext cx="3878668" cy="3704954"/>
          </a:xfrm>
          <a:prstGeom prst="rect">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5086" y="539200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7" name="Title 3">
            <a:extLst>
              <a:ext uri="{FF2B5EF4-FFF2-40B4-BE49-F238E27FC236}">
                <a16:creationId xmlns:a16="http://schemas.microsoft.com/office/drawing/2014/main" id="{459A678E-DAE3-384F-A760-8F691CE8144A}"/>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DE7ADFAA-F4A6-A747-8200-4236E7B2B3EC}"/>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71963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511005" y="1685365"/>
            <a:ext cx="6087019" cy="4491598"/>
          </a:xfrm>
          <a:prstGeom prst="rect">
            <a:avLst/>
          </a:prstGeom>
        </p:spPr>
        <p:txBody>
          <a:bodyPr/>
          <a:lstStyle>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279337" y="1649460"/>
            <a:ext cx="3898754" cy="3632455"/>
          </a:xfrm>
          <a:prstGeom prst="rect">
            <a:avLst/>
          </a:prstGeom>
        </p:spPr>
        <p:txBody>
          <a:bodyPr/>
          <a:lstStyle/>
          <a:p>
            <a:endParaRPr lang="en-GB" dirty="0"/>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7279336" y="5392001"/>
            <a:ext cx="3886205" cy="828675"/>
          </a:xfrm>
          <a:prstGeom prst="rect">
            <a:avLst/>
          </a:prstGeom>
        </p:spPr>
        <p:txBody>
          <a:bodyPr>
            <a:normAutofit/>
          </a:bodyPr>
          <a:lstStyle>
            <a:lvl2pPr algn="ctr">
              <a:defRPr sz="2200"/>
            </a:lvl2pPr>
            <a:lvl3pPr marL="1800" indent="0">
              <a:buNone/>
              <a:defRPr/>
            </a:lvl3pPr>
          </a:lstStyle>
          <a:p>
            <a:pPr lvl="1"/>
            <a:r>
              <a:rPr lang="en-US" dirty="0"/>
              <a:t>Second level</a:t>
            </a:r>
          </a:p>
        </p:txBody>
      </p:sp>
      <p:sp>
        <p:nvSpPr>
          <p:cNvPr id="7" name="Title 3">
            <a:extLst>
              <a:ext uri="{FF2B5EF4-FFF2-40B4-BE49-F238E27FC236}">
                <a16:creationId xmlns:a16="http://schemas.microsoft.com/office/drawing/2014/main" id="{1BC565F7-74A3-0847-BABC-0E5D777A8DA8}"/>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E037AC09-CB0C-714D-B54E-324A22583AE2}"/>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9000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7F696-87C8-664A-8E75-B5FA848E1B44}"/>
              </a:ext>
            </a:extLst>
          </p:cNvPr>
          <p:cNvSpPr>
            <a:spLocks noGrp="1"/>
          </p:cNvSpPr>
          <p:nvPr>
            <p:ph type="title"/>
          </p:nvPr>
        </p:nvSpPr>
        <p:spPr>
          <a:xfrm>
            <a:off x="511005" y="386150"/>
            <a:ext cx="7289617" cy="694418"/>
          </a:xfrm>
        </p:spPr>
        <p:txBody>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EBC7703E-1C10-6249-B3D0-7410F21C3428}"/>
              </a:ext>
            </a:extLst>
          </p:cNvPr>
          <p:cNvPicPr>
            <a:picLocks noChangeAspect="1"/>
          </p:cNvPicPr>
          <p:nvPr userDrawn="1"/>
        </p:nvPicPr>
        <p:blipFill>
          <a:blip r:embed="rId2"/>
          <a:stretch>
            <a:fillRect/>
          </a:stretch>
        </p:blipFill>
        <p:spPr>
          <a:xfrm>
            <a:off x="8229600" y="148123"/>
            <a:ext cx="3867819" cy="1107969"/>
          </a:xfrm>
          <a:prstGeom prst="rect">
            <a:avLst/>
          </a:prstGeom>
        </p:spPr>
      </p:pic>
    </p:spTree>
    <p:extLst>
      <p:ext uri="{BB962C8B-B14F-4D97-AF65-F5344CB8AC3E}">
        <p14:creationId xmlns:p14="http://schemas.microsoft.com/office/powerpoint/2010/main" val="276923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D3E089-E3F9-F743-9431-B13BFE679ECD}"/>
              </a:ext>
            </a:extLst>
          </p:cNvPr>
          <p:cNvSpPr/>
          <p:nvPr userDrawn="1"/>
        </p:nvSpPr>
        <p:spPr>
          <a:xfrm>
            <a:off x="0" y="0"/>
            <a:ext cx="12192000" cy="1385371"/>
          </a:xfrm>
          <a:prstGeom prst="rect">
            <a:avLst/>
          </a:prstGeom>
          <a:solidFill>
            <a:srgbClr val="004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1">
            <a:extLst>
              <a:ext uri="{FF2B5EF4-FFF2-40B4-BE49-F238E27FC236}">
                <a16:creationId xmlns:a16="http://schemas.microsoft.com/office/drawing/2014/main" id="{12D06397-B756-1749-BECD-A67031CD0AF2}"/>
              </a:ext>
            </a:extLst>
          </p:cNvPr>
          <p:cNvSpPr>
            <a:spLocks noGrp="1"/>
          </p:cNvSpPr>
          <p:nvPr>
            <p:ph type="title"/>
          </p:nvPr>
        </p:nvSpPr>
        <p:spPr>
          <a:xfrm>
            <a:off x="511005" y="386150"/>
            <a:ext cx="7289617" cy="69441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C0AFB186-42C9-2A44-9A84-7F8818504DDC}"/>
              </a:ext>
            </a:extLst>
          </p:cNvPr>
          <p:cNvSpPr>
            <a:spLocks noGrp="1"/>
          </p:cNvSpPr>
          <p:nvPr>
            <p:ph type="body" idx="1"/>
          </p:nvPr>
        </p:nvSpPr>
        <p:spPr>
          <a:xfrm>
            <a:off x="532263" y="1487609"/>
            <a:ext cx="11150221" cy="4866778"/>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989332"/>
      </p:ext>
    </p:extLst>
  </p:cSld>
  <p:clrMap bg1="lt1" tx1="dk1" bg2="lt2" tx2="dk2" accent1="accent1" accent2="accent2" accent3="accent3" accent4="accent4" accent5="accent5" accent6="accent6" hlink="hlink" folHlink="folHlink"/>
  <p:sldLayoutIdLst>
    <p:sldLayoutId id="2147483676" r:id="rId1"/>
    <p:sldLayoutId id="2147483682" r:id="rId2"/>
    <p:sldLayoutId id="2147483662" r:id="rId3"/>
    <p:sldLayoutId id="2147483663" r:id="rId4"/>
    <p:sldLayoutId id="2147483664" r:id="rId5"/>
    <p:sldLayoutId id="2147483679" r:id="rId6"/>
    <p:sldLayoutId id="2147483665" r:id="rId7"/>
    <p:sldLayoutId id="2147483678" r:id="rId8"/>
    <p:sldLayoutId id="2147483666" r:id="rId9"/>
    <p:sldLayoutId id="2147483677" r:id="rId10"/>
    <p:sldLayoutId id="2147483683" r:id="rId11"/>
  </p:sldLayoutIdLst>
  <p:hf sldNum="0" hdr="0" ftr="0" dt="0"/>
  <p:txStyles>
    <p:titleStyle>
      <a:lvl1pPr algn="l" defTabSz="914400" rtl="0" eaLnBrk="1" latinLnBrk="0" hangingPunct="1">
        <a:lnSpc>
          <a:spcPct val="90000"/>
        </a:lnSpc>
        <a:spcBef>
          <a:spcPct val="0"/>
        </a:spcBef>
        <a:buNone/>
        <a:defRPr sz="3200" b="0" i="0" kern="1200">
          <a:solidFill>
            <a:schemeClr val="bg1"/>
          </a:solidFill>
          <a:latin typeface="Avenir" panose="02000503020000020003" pitchFamily="2" charset="0"/>
          <a:ea typeface="Roboto Medium" panose="02000000000000000000" pitchFamily="2" charset="0"/>
          <a:cs typeface="+mj-cs"/>
        </a:defRPr>
      </a:lvl1pPr>
    </p:titleStyle>
    <p:bodyStyle>
      <a:lvl1pPr marL="0" indent="0" algn="l" defTabSz="914400" rtl="0" eaLnBrk="1" latinLnBrk="0" hangingPunct="1">
        <a:lnSpc>
          <a:spcPct val="90000"/>
        </a:lnSpc>
        <a:spcBef>
          <a:spcPts val="1000"/>
        </a:spcBef>
        <a:buClr>
          <a:srgbClr val="BD1D3D"/>
        </a:buClr>
        <a:buFont typeface="Arial" panose="020B0604020202020204" pitchFamily="34" charset="0"/>
        <a:buNone/>
        <a:defRPr sz="2800" b="0" i="0" kern="1200">
          <a:solidFill>
            <a:srgbClr val="394E5C"/>
          </a:solidFill>
          <a:latin typeface="Avenir" panose="02000503020000020003" pitchFamily="2" charset="0"/>
          <a:ea typeface="Roboto Medium" panose="02000000000000000000" pitchFamily="2" charset="0"/>
          <a:cs typeface="+mn-cs"/>
        </a:defRPr>
      </a:lvl1pPr>
      <a:lvl2pPr marL="0" indent="0" algn="l" defTabSz="914400" rtl="0" eaLnBrk="1" latinLnBrk="0" hangingPunct="1">
        <a:lnSpc>
          <a:spcPct val="90000"/>
        </a:lnSpc>
        <a:spcBef>
          <a:spcPts val="500"/>
        </a:spcBef>
        <a:buClr>
          <a:srgbClr val="BD1D3D"/>
        </a:buClr>
        <a:buFont typeface="Arial" panose="020B0604020202020204" pitchFamily="34" charset="0"/>
        <a:buNone/>
        <a:defRPr sz="2400" b="0" i="0" kern="1200">
          <a:solidFill>
            <a:srgbClr val="394E5C"/>
          </a:solidFill>
          <a:latin typeface="Avenir Book" panose="02000503020000020003" pitchFamily="2" charset="0"/>
          <a:ea typeface="Roboto" panose="02000000000000000000" pitchFamily="2" charset="0"/>
          <a:cs typeface="+mn-cs"/>
        </a:defRPr>
      </a:lvl2pPr>
      <a:lvl3pPr marL="230400" indent="-228600" algn="l" defTabSz="914400" rtl="0" eaLnBrk="1" latinLnBrk="0" hangingPunct="1">
        <a:lnSpc>
          <a:spcPct val="90000"/>
        </a:lnSpc>
        <a:spcBef>
          <a:spcPts val="500"/>
        </a:spcBef>
        <a:buClr>
          <a:srgbClr val="CB0038"/>
        </a:buClr>
        <a:buFont typeface="Arial" panose="020B0604020202020204" pitchFamily="34" charset="0"/>
        <a:buChar char="•"/>
        <a:defRPr sz="2400" b="0" i="0" kern="1200">
          <a:solidFill>
            <a:srgbClr val="394E5C"/>
          </a:solidFill>
          <a:latin typeface="Avenir Book" panose="02000503020000020003" pitchFamily="2" charset="0"/>
          <a:ea typeface="Roboto Light" panose="02000000000000000000" pitchFamily="2" charset="0"/>
          <a:cs typeface="+mn-cs"/>
        </a:defRPr>
      </a:lvl3pPr>
      <a:lvl4pPr marL="460800" indent="-228600" algn="l" defTabSz="914400" rtl="0" eaLnBrk="1" latinLnBrk="0" hangingPunct="1">
        <a:lnSpc>
          <a:spcPct val="90000"/>
        </a:lnSpc>
        <a:spcBef>
          <a:spcPts val="500"/>
        </a:spcBef>
        <a:buClr>
          <a:srgbClr val="CB0038"/>
        </a:buClr>
        <a:buFont typeface="Arial" panose="020B0604020202020204" pitchFamily="34" charset="0"/>
        <a:buChar char="•"/>
        <a:defRPr sz="2400" b="0" i="0" kern="1200">
          <a:solidFill>
            <a:srgbClr val="394E5C"/>
          </a:solidFill>
          <a:latin typeface="Avenir Book" panose="02000503020000020003" pitchFamily="2" charset="0"/>
          <a:ea typeface="Roboto Light" panose="02000000000000000000" pitchFamily="2" charset="0"/>
          <a:cs typeface="+mn-cs"/>
        </a:defRPr>
      </a:lvl4pPr>
      <a:lvl5pPr marL="691200" indent="-228600" algn="l" defTabSz="914400" rtl="0" eaLnBrk="1" latinLnBrk="0" hangingPunct="1">
        <a:lnSpc>
          <a:spcPct val="90000"/>
        </a:lnSpc>
        <a:spcBef>
          <a:spcPts val="500"/>
        </a:spcBef>
        <a:buClr>
          <a:srgbClr val="CB0038"/>
        </a:buClr>
        <a:buFont typeface="Arial" panose="020B0604020202020204" pitchFamily="34" charset="0"/>
        <a:buChar char="•"/>
        <a:defRPr sz="2400" b="0" i="0" kern="1200">
          <a:solidFill>
            <a:srgbClr val="394E5C"/>
          </a:solidFill>
          <a:latin typeface="Avenir Book" panose="02000503020000020003"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4BAD9-CBE5-3F42-A5C8-80F9F6DA4748}"/>
              </a:ext>
            </a:extLst>
          </p:cNvPr>
          <p:cNvSpPr/>
          <p:nvPr userDrawn="1"/>
        </p:nvSpPr>
        <p:spPr>
          <a:xfrm>
            <a:off x="0" y="0"/>
            <a:ext cx="12192000" cy="6858000"/>
          </a:xfrm>
          <a:prstGeom prst="rect">
            <a:avLst/>
          </a:prstGeom>
          <a:solidFill>
            <a:srgbClr val="004F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C0AFB186-42C9-2A44-9A84-7F8818504DDC}"/>
              </a:ext>
            </a:extLst>
          </p:cNvPr>
          <p:cNvSpPr>
            <a:spLocks noGrp="1"/>
          </p:cNvSpPr>
          <p:nvPr>
            <p:ph type="body" idx="1"/>
          </p:nvPr>
        </p:nvSpPr>
        <p:spPr>
          <a:xfrm>
            <a:off x="532263" y="1487609"/>
            <a:ext cx="11150221" cy="4866778"/>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553133"/>
      </p:ext>
    </p:extLst>
  </p:cSld>
  <p:clrMap bg1="lt1" tx1="dk1" bg2="lt2" tx2="dk2" accent1="accent1" accent2="accent2" accent3="accent3" accent4="accent4" accent5="accent5" accent6="accent6" hlink="hlink" folHlink="folHlink"/>
  <p:sldLayoutIdLst>
    <p:sldLayoutId id="2147483675" r:id="rId1"/>
    <p:sldLayoutId id="2147483670" r:id="rId2"/>
    <p:sldLayoutId id="2147483680" r:id="rId3"/>
    <p:sldLayoutId id="2147483681" r:id="rId4"/>
    <p:sldLayoutId id="2147483671" r:id="rId5"/>
    <p:sldLayoutId id="2147483672" r:id="rId6"/>
    <p:sldLayoutId id="2147483673" r:id="rId7"/>
    <p:sldLayoutId id="2147483674" r:id="rId8"/>
    <p:sldLayoutId id="2147483669" r:id="rId9"/>
    <p:sldLayoutId id="2147483684" r:id="rId10"/>
  </p:sldLayoutIdLst>
  <p:hf sldNum="0" hdr="0" ftr="0" dt="0"/>
  <p:txStyles>
    <p:titleStyle>
      <a:lvl1pPr algn="l" defTabSz="914400" rtl="0" eaLnBrk="1" latinLnBrk="0" hangingPunct="1">
        <a:lnSpc>
          <a:spcPct val="90000"/>
        </a:lnSpc>
        <a:spcBef>
          <a:spcPct val="0"/>
        </a:spcBef>
        <a:buNone/>
        <a:defRPr sz="3200" b="0" i="0" kern="1200">
          <a:solidFill>
            <a:schemeClr val="bg1"/>
          </a:solidFill>
          <a:latin typeface="Avenir" panose="02000503020000020003" pitchFamily="2" charset="0"/>
          <a:ea typeface="Roboto Medium" panose="02000000000000000000" pitchFamily="2" charset="0"/>
          <a:cs typeface="+mj-cs"/>
        </a:defRPr>
      </a:lvl1pPr>
    </p:titleStyle>
    <p:bodyStyle>
      <a:lvl1pPr marL="0" indent="0" algn="l" defTabSz="914400" rtl="0" eaLnBrk="1" latinLnBrk="0" hangingPunct="1">
        <a:lnSpc>
          <a:spcPct val="90000"/>
        </a:lnSpc>
        <a:spcBef>
          <a:spcPts val="1000"/>
        </a:spcBef>
        <a:buClr>
          <a:schemeClr val="bg1"/>
        </a:buClr>
        <a:buFont typeface="Arial" panose="020B0604020202020204" pitchFamily="34" charset="0"/>
        <a:buNone/>
        <a:defRPr sz="2800" b="0" i="0" kern="1200">
          <a:solidFill>
            <a:schemeClr val="bg1"/>
          </a:solidFill>
          <a:latin typeface="Avenir Book" panose="02000503020000020003" pitchFamily="2" charset="0"/>
          <a:ea typeface="Roboto Medium" panose="02000000000000000000" pitchFamily="2" charset="0"/>
          <a:cs typeface="+mn-cs"/>
        </a:defRPr>
      </a:lvl1pPr>
      <a:lvl2pPr marL="0" indent="0" algn="l" defTabSz="914400" rtl="0" eaLnBrk="1" latinLnBrk="0" hangingPunct="1">
        <a:lnSpc>
          <a:spcPct val="90000"/>
        </a:lnSpc>
        <a:spcBef>
          <a:spcPts val="500"/>
        </a:spcBef>
        <a:buClr>
          <a:schemeClr val="bg1"/>
        </a:buClr>
        <a:buFont typeface="Arial" panose="020B0604020202020204" pitchFamily="34" charset="0"/>
        <a:buNone/>
        <a:defRPr sz="2400" b="0" i="0" kern="1200">
          <a:solidFill>
            <a:schemeClr val="bg1"/>
          </a:solidFill>
          <a:latin typeface="Avenir Light" panose="020B0402020203020204" pitchFamily="34" charset="77"/>
          <a:ea typeface="Roboto" panose="02000000000000000000" pitchFamily="2" charset="0"/>
          <a:cs typeface="+mn-cs"/>
        </a:defRPr>
      </a:lvl2pPr>
      <a:lvl3pPr marL="2304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bg1"/>
          </a:solidFill>
          <a:latin typeface="Avenir Light" panose="020B0402020203020204" pitchFamily="34" charset="77"/>
          <a:ea typeface="Roboto Light" panose="02000000000000000000" pitchFamily="2" charset="0"/>
          <a:cs typeface="+mn-cs"/>
        </a:defRPr>
      </a:lvl3pPr>
      <a:lvl4pPr marL="4608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bg1"/>
          </a:solidFill>
          <a:latin typeface="Avenir Light" panose="020B0402020203020204" pitchFamily="34" charset="77"/>
          <a:ea typeface="Roboto Light" panose="02000000000000000000" pitchFamily="2" charset="0"/>
          <a:cs typeface="+mn-cs"/>
        </a:defRPr>
      </a:lvl4pPr>
      <a:lvl5pPr marL="6912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bg1"/>
          </a:solidFill>
          <a:latin typeface="Avenir Light" panose="020B0402020203020204" pitchFamily="34" charset="77"/>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EB49-5DB1-6D4C-AF28-E091EC732BAC}"/>
              </a:ext>
            </a:extLst>
          </p:cNvPr>
          <p:cNvSpPr>
            <a:spLocks noGrp="1"/>
          </p:cNvSpPr>
          <p:nvPr>
            <p:ph type="ctrTitle"/>
          </p:nvPr>
        </p:nvSpPr>
        <p:spPr>
          <a:xfrm>
            <a:off x="3491345" y="2862842"/>
            <a:ext cx="8163845" cy="668743"/>
          </a:xfrm>
        </p:spPr>
        <p:txBody>
          <a:bodyPr>
            <a:noAutofit/>
          </a:bodyPr>
          <a:lstStyle/>
          <a:p>
            <a:r>
              <a:rPr lang="en-GB" sz="3200" b="1" dirty="0"/>
              <a:t>Phase 2 Trial Evaluating the Effect of Dexpramipexole on Eosinophil Biomarkers and Lung Function in Asthma</a:t>
            </a:r>
          </a:p>
        </p:txBody>
      </p:sp>
      <p:sp>
        <p:nvSpPr>
          <p:cNvPr id="3" name="Subtitle 2">
            <a:extLst>
              <a:ext uri="{FF2B5EF4-FFF2-40B4-BE49-F238E27FC236}">
                <a16:creationId xmlns:a16="http://schemas.microsoft.com/office/drawing/2014/main" id="{1DFB12FD-8BA9-DA4B-8325-0D32276873A5}"/>
              </a:ext>
            </a:extLst>
          </p:cNvPr>
          <p:cNvSpPr>
            <a:spLocks noGrp="1"/>
          </p:cNvSpPr>
          <p:nvPr>
            <p:ph type="subTitle" idx="1"/>
          </p:nvPr>
        </p:nvSpPr>
        <p:spPr>
          <a:xfrm>
            <a:off x="3600454" y="3758516"/>
            <a:ext cx="7339842" cy="642952"/>
          </a:xfrm>
        </p:spPr>
        <p:txBody>
          <a:bodyPr/>
          <a:lstStyle/>
          <a:p>
            <a:r>
              <a:rPr lang="en-GB" dirty="0"/>
              <a:t>Professor Salman Siddiqui, Clinical Professor of Airways Disease, University of Leicester, UK</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9920510"/>
      </p:ext>
    </p:extLst>
  </p:cSld>
  <p:clrMapOvr>
    <a:masterClrMapping/>
  </p:clrMapOvr>
  <mc:AlternateContent xmlns:mc="http://schemas.openxmlformats.org/markup-compatibility/2006" xmlns:p14="http://schemas.microsoft.com/office/powerpoint/2010/main">
    <mc:Choice Requires="p14">
      <p:transition spd="slow" p14:dur="2000" advTm="12359"/>
    </mc:Choice>
    <mc:Fallback xmlns="">
      <p:transition spd="slow" advTm="1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7848D-5A36-3040-A22D-7812292F9134}"/>
              </a:ext>
            </a:extLst>
          </p:cNvPr>
          <p:cNvSpPr>
            <a:spLocks noGrp="1"/>
          </p:cNvSpPr>
          <p:nvPr>
            <p:ph type="title"/>
          </p:nvPr>
        </p:nvSpPr>
        <p:spPr/>
        <p:txBody>
          <a:bodyPr>
            <a:normAutofit fontScale="90000"/>
          </a:bodyPr>
          <a:lstStyle/>
          <a:p>
            <a:r>
              <a:rPr lang="en-GB" dirty="0"/>
              <a:t>EXHALE secondary endpoints at Week 12</a:t>
            </a:r>
          </a:p>
        </p:txBody>
      </p:sp>
      <p:graphicFrame>
        <p:nvGraphicFramePr>
          <p:cNvPr id="7" name="Content Placeholder 5">
            <a:extLst>
              <a:ext uri="{FF2B5EF4-FFF2-40B4-BE49-F238E27FC236}">
                <a16:creationId xmlns:a16="http://schemas.microsoft.com/office/drawing/2014/main" id="{C5A45CC1-EF71-B54F-A41C-22661CBBCFA7}"/>
              </a:ext>
            </a:extLst>
          </p:cNvPr>
          <p:cNvGraphicFramePr>
            <a:graphicFrameLocks noGrp="1"/>
          </p:cNvGraphicFramePr>
          <p:nvPr>
            <p:ph idx="1"/>
            <p:extLst>
              <p:ext uri="{D42A27DB-BD31-4B8C-83A1-F6EECF244321}">
                <p14:modId xmlns:p14="http://schemas.microsoft.com/office/powerpoint/2010/main" val="2474532816"/>
              </p:ext>
            </p:extLst>
          </p:nvPr>
        </p:nvGraphicFramePr>
        <p:xfrm>
          <a:off x="902881" y="1528063"/>
          <a:ext cx="10386238" cy="4960852"/>
        </p:xfrm>
        <a:graphic>
          <a:graphicData uri="http://schemas.openxmlformats.org/drawingml/2006/table">
            <a:tbl>
              <a:tblPr firstRow="1" firstCol="1" bandRow="1">
                <a:tableStyleId>{5C22544A-7EE6-4342-B048-85BDC9FD1C3A}</a:tableStyleId>
              </a:tblPr>
              <a:tblGrid>
                <a:gridCol w="3257306">
                  <a:extLst>
                    <a:ext uri="{9D8B030D-6E8A-4147-A177-3AD203B41FA5}">
                      <a16:colId xmlns:a16="http://schemas.microsoft.com/office/drawing/2014/main" val="1523316865"/>
                    </a:ext>
                  </a:extLst>
                </a:gridCol>
                <a:gridCol w="1334045">
                  <a:extLst>
                    <a:ext uri="{9D8B030D-6E8A-4147-A177-3AD203B41FA5}">
                      <a16:colId xmlns:a16="http://schemas.microsoft.com/office/drawing/2014/main" val="3195132079"/>
                    </a:ext>
                  </a:extLst>
                </a:gridCol>
                <a:gridCol w="1931629">
                  <a:extLst>
                    <a:ext uri="{9D8B030D-6E8A-4147-A177-3AD203B41FA5}">
                      <a16:colId xmlns:a16="http://schemas.microsoft.com/office/drawing/2014/main" val="1572687163"/>
                    </a:ext>
                  </a:extLst>
                </a:gridCol>
                <a:gridCol w="1931629">
                  <a:extLst>
                    <a:ext uri="{9D8B030D-6E8A-4147-A177-3AD203B41FA5}">
                      <a16:colId xmlns:a16="http://schemas.microsoft.com/office/drawing/2014/main" val="37945748"/>
                    </a:ext>
                  </a:extLst>
                </a:gridCol>
                <a:gridCol w="1931629">
                  <a:extLst>
                    <a:ext uri="{9D8B030D-6E8A-4147-A177-3AD203B41FA5}">
                      <a16:colId xmlns:a16="http://schemas.microsoft.com/office/drawing/2014/main" val="90817158"/>
                    </a:ext>
                  </a:extLst>
                </a:gridCol>
              </a:tblGrid>
              <a:tr h="554667">
                <a:tc>
                  <a:txBody>
                    <a:bodyPr/>
                    <a:lstStyle/>
                    <a:p>
                      <a:endParaRPr lang="en-US" sz="1200" dirty="0">
                        <a:solidFill>
                          <a:schemeClr val="tx1"/>
                        </a:solidFill>
                        <a:effectLst/>
                        <a:latin typeface="Calibri" panose="020F0502020204030204" pitchFamily="34" charset="0"/>
                        <a:cs typeface="Times New Roman" panose="02020603050405020304" pitchFamily="18" charset="0"/>
                      </a:endParaRPr>
                    </a:p>
                  </a:txBody>
                  <a:tcPr marL="9525" marR="128270" marT="1270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Placebo</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Dexpramipexole</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75 mg/day</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Dexpramipexole 150 mg/day</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Dexpramipexole 300 mg/day</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9758040"/>
                  </a:ext>
                </a:extLst>
              </a:tr>
              <a:tr h="292608">
                <a:tc>
                  <a:txBody>
                    <a:bodyPr/>
                    <a:lstStyle/>
                    <a:p>
                      <a:pPr marL="0" marR="0">
                        <a:spcBef>
                          <a:spcPts val="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Pre-bronchodilator FEV</a:t>
                      </a:r>
                      <a:r>
                        <a:rPr lang="en-US" sz="1400" b="1" baseline="-25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(mL)</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8735416"/>
                  </a:ext>
                </a:extLst>
              </a:tr>
              <a:tr h="292608">
                <a:tc>
                  <a:txBody>
                    <a:bodyPr/>
                    <a:lstStyle/>
                    <a:p>
                      <a:pPr marL="7938" marR="0" indent="0">
                        <a:spcBef>
                          <a:spcPts val="0"/>
                        </a:spcBef>
                        <a:spcAft>
                          <a:spcPts val="0"/>
                        </a:spcAft>
                        <a:tabLs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Number of subjects analysed</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17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6353795"/>
                  </a:ext>
                </a:extLst>
              </a:tr>
              <a:tr h="292608">
                <a:tc>
                  <a:txBody>
                    <a:bodyPr/>
                    <a:lstStyle/>
                    <a:p>
                      <a:pPr marL="7938" marR="0" indent="0">
                        <a:spcBef>
                          <a:spcPts val="0"/>
                        </a:spcBef>
                        <a:spcAft>
                          <a:spcPts val="0"/>
                        </a:spcAft>
                        <a:tabLs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Change from Baseline, LSM</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55.7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55.5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u="none"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238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631286"/>
                  </a:ext>
                </a:extLst>
              </a:tr>
              <a:tr h="292608">
                <a:tc>
                  <a:txBody>
                    <a:bodyPr/>
                    <a:lstStyle/>
                    <a:p>
                      <a:pPr marL="0" marR="0">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Difference versus Placebo, LSM (95% CI)</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123  (-105, 350)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-0.18  (-221, 221)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u="sng">
                          <a:solidFill>
                            <a:schemeClr val="tx1"/>
                          </a:solidFill>
                          <a:effectLst/>
                          <a:latin typeface="Arial" panose="020B0604020202020204" pitchFamily="34" charset="0"/>
                          <a:ea typeface="Times New Roman" panose="02020603050405020304" pitchFamily="18" charset="0"/>
                          <a:cs typeface="Arial" panose="020B0604020202020204" pitchFamily="34" charset="0"/>
                        </a:rPr>
                        <a:t>182* </a:t>
                      </a: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(-35.5, 400)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788879"/>
                  </a:ext>
                </a:extLst>
              </a:tr>
              <a:tr h="292608">
                <a:tc>
                  <a:txBody>
                    <a:bodyPr/>
                    <a:lstStyle/>
                    <a:p>
                      <a:pPr marL="0" marR="0">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p-value vs. placebo</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0.29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1680220"/>
                  </a:ext>
                </a:extLst>
              </a:tr>
              <a:tr h="292608">
                <a:tc>
                  <a:txBody>
                    <a:bodyPr/>
                    <a:lstStyle/>
                    <a:p>
                      <a:pPr marL="0" marR="0">
                        <a:spcBef>
                          <a:spcPts val="0"/>
                        </a:spcBef>
                        <a:spcAft>
                          <a:spcPts val="0"/>
                        </a:spcAft>
                      </a:pPr>
                      <a:r>
                        <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Exhaled nitric oxide FeNO (ppb)</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727922"/>
                  </a:ext>
                </a:extLst>
              </a:tr>
              <a:tr h="309673">
                <a:tc>
                  <a:txBody>
                    <a:bodyPr/>
                    <a:lstStyle/>
                    <a:p>
                      <a:pPr marL="0" marR="0">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Number of subjects analysed</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23</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210764"/>
                  </a:ext>
                </a:extLst>
              </a:tr>
              <a:tr h="292608">
                <a:tc>
                  <a:txBody>
                    <a:bodyPr/>
                    <a:lstStyle/>
                    <a:p>
                      <a:pPr marL="0" marR="0">
                        <a:spcBef>
                          <a:spcPts val="0"/>
                        </a:spcBef>
                        <a:spcAft>
                          <a:spcPts val="0"/>
                        </a:spcAft>
                      </a:pPr>
                      <a:r>
                        <a:rPr lang="en-US" sz="12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Change from Baseline, LSM</a:t>
                      </a:r>
                      <a:endPar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2911833"/>
                  </a:ext>
                </a:extLst>
              </a:tr>
              <a:tr h="292608">
                <a:tc>
                  <a:txBody>
                    <a:bodyPr/>
                    <a:lstStyle/>
                    <a:p>
                      <a:pPr marL="0" marR="0">
                        <a:spcBef>
                          <a:spcPts val="0"/>
                        </a:spcBef>
                        <a:spcAft>
                          <a:spcPts val="0"/>
                        </a:spcAft>
                      </a:pPr>
                      <a:r>
                        <a:rPr lang="en-US" sz="12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Difference versus Placebo, LSM (95% CI)</a:t>
                      </a:r>
                      <a:endPar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-10.2 (-23.4, 3.0)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-6.53 (-19.1, 6.1)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-8.24 (-20.6, 4.1)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983004"/>
                  </a:ext>
                </a:extLst>
              </a:tr>
              <a:tr h="292608">
                <a:tc>
                  <a:txBody>
                    <a:bodyPr/>
                    <a:lstStyle/>
                    <a:p>
                      <a:pPr marL="0" marR="0">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p-value vs. placebo</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0.13</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0.31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845110"/>
                  </a:ext>
                </a:extLst>
              </a:tr>
              <a:tr h="292608">
                <a:tc>
                  <a:txBody>
                    <a:bodyPr/>
                    <a:lstStyle/>
                    <a:p>
                      <a:pPr marL="0" marR="0">
                        <a:spcBef>
                          <a:spcPts val="0"/>
                        </a:spcBef>
                        <a:spcAft>
                          <a:spcPts val="0"/>
                        </a:spcAft>
                      </a:pPr>
                      <a:r>
                        <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ACQ-6 score</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8397335"/>
                  </a:ext>
                </a:extLst>
              </a:tr>
              <a:tr h="292608">
                <a:tc>
                  <a:txBody>
                    <a:bodyPr/>
                    <a:lstStyle/>
                    <a:p>
                      <a:pPr marL="0" marR="0" indent="7938">
                        <a:spcBef>
                          <a:spcPts val="0"/>
                        </a:spcBef>
                        <a:spcAft>
                          <a:spcPts val="0"/>
                        </a:spcAft>
                        <a:tabLs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Number of subjects analysed</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25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22</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24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28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5085675"/>
                  </a:ext>
                </a:extLst>
              </a:tr>
              <a:tr h="292608">
                <a:tc>
                  <a:txBody>
                    <a:bodyPr/>
                    <a:lstStyle/>
                    <a:p>
                      <a:pPr marL="0" marR="0">
                        <a:spcBef>
                          <a:spcPts val="0"/>
                        </a:spcBef>
                        <a:spcAft>
                          <a:spcPts val="0"/>
                        </a:spcAft>
                      </a:pPr>
                      <a:r>
                        <a:rPr lang="en-US" sz="12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Change from Baseline, LSM</a:t>
                      </a:r>
                      <a:endPar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7196894"/>
                  </a:ext>
                </a:extLst>
              </a:tr>
              <a:tr h="292608">
                <a:tc>
                  <a:txBody>
                    <a:bodyPr/>
                    <a:lstStyle/>
                    <a:p>
                      <a:pPr marL="0" marR="0">
                        <a:spcBef>
                          <a:spcPts val="0"/>
                        </a:spcBef>
                        <a:spcAft>
                          <a:spcPts val="0"/>
                        </a:spcAft>
                      </a:pPr>
                      <a:r>
                        <a:rPr lang="en-US" sz="12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Difference versus Placebo</a:t>
                      </a:r>
                      <a:endPar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-0.03  (-0.56, 0.51)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-0.05 (-0.58, 0.48)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-0.26  (-0.77, 0.25)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18086"/>
                  </a:ext>
                </a:extLst>
              </a:tr>
              <a:tr h="292608">
                <a:tc>
                  <a:txBody>
                    <a:bodyPr/>
                    <a:lstStyle/>
                    <a:p>
                      <a:pPr marL="0" marR="0">
                        <a:spcBef>
                          <a:spcPts val="0"/>
                        </a:spcBef>
                        <a:spcAft>
                          <a:spcPts val="0"/>
                        </a:spcAft>
                      </a:pPr>
                      <a:r>
                        <a:rPr lang="en-US"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p-value vs. placebo</a:t>
                      </a:r>
                      <a:endPar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0.92</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0.86</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0" marR="0" indent="-2286000" algn="ctr">
                        <a:spcBef>
                          <a:spcPts val="0"/>
                        </a:spcBef>
                        <a:spcAft>
                          <a:spcPts val="0"/>
                        </a:spcAf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0.31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560650"/>
                  </a:ext>
                </a:extLst>
              </a:tr>
            </a:tbl>
          </a:graphicData>
        </a:graphic>
      </p:graphicFrame>
      <p:sp>
        <p:nvSpPr>
          <p:cNvPr id="30" name="TextBox 29"/>
          <p:cNvSpPr txBox="1"/>
          <p:nvPr/>
        </p:nvSpPr>
        <p:spPr>
          <a:xfrm>
            <a:off x="4478866" y="6505849"/>
            <a:ext cx="3416320" cy="338554"/>
          </a:xfrm>
          <a:prstGeom prst="rect">
            <a:avLst/>
          </a:prstGeom>
          <a:noFill/>
        </p:spPr>
        <p:txBody>
          <a:bodyPr wrap="none" rtlCol="0">
            <a:spAutoFit/>
          </a:bodyPr>
          <a:lstStyle/>
          <a:p>
            <a:r>
              <a:rPr lang="en-GB" sz="1600" dirty="0"/>
              <a:t>*p&lt;0.05 vs PBO at week 8, week 16/18</a:t>
            </a: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434708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7848D-5A36-3040-A22D-7812292F9134}"/>
              </a:ext>
            </a:extLst>
          </p:cNvPr>
          <p:cNvSpPr>
            <a:spLocks noGrp="1"/>
          </p:cNvSpPr>
          <p:nvPr>
            <p:ph type="title"/>
          </p:nvPr>
        </p:nvSpPr>
        <p:spPr/>
        <p:txBody>
          <a:bodyPr>
            <a:noAutofit/>
          </a:bodyPr>
          <a:lstStyle/>
          <a:p>
            <a:r>
              <a:rPr lang="en-GB" sz="4400" dirty="0"/>
              <a:t>Conclusions</a:t>
            </a:r>
          </a:p>
        </p:txBody>
      </p:sp>
      <p:sp>
        <p:nvSpPr>
          <p:cNvPr id="2" name="Text Placeholder 1"/>
          <p:cNvSpPr>
            <a:spLocks noGrp="1"/>
          </p:cNvSpPr>
          <p:nvPr>
            <p:ph type="body" sz="quarter" idx="10"/>
          </p:nvPr>
        </p:nvSpPr>
        <p:spPr>
          <a:xfrm>
            <a:off x="511175" y="1527175"/>
            <a:ext cx="11542280" cy="4840288"/>
          </a:xfrm>
        </p:spPr>
        <p:txBody>
          <a:bodyPr/>
          <a:lstStyle/>
          <a:p>
            <a:pPr marL="457200" indent="-457200">
              <a:buFont typeface="Arial" panose="020B0604020202020204" pitchFamily="34" charset="0"/>
              <a:buChar char="•"/>
            </a:pPr>
            <a:r>
              <a:rPr lang="en-GB" b="1" dirty="0"/>
              <a:t>Dexpramipexole demonstrated a dose dependant and large depletion of blood (80% relative to PBO) and  tissue (89% relative to PBO) eosinophils/EPX in asthma at a dose of 300 mg daily</a:t>
            </a:r>
          </a:p>
          <a:p>
            <a:pPr marL="457200" indent="-457200">
              <a:buFont typeface="Arial" panose="020B0604020202020204" pitchFamily="34" charset="0"/>
              <a:buChar char="•"/>
            </a:pPr>
            <a:r>
              <a:rPr lang="en-GB" dirty="0"/>
              <a:t>Dexpramipexole improved pre bronchodilator FEV</a:t>
            </a:r>
            <a:r>
              <a:rPr lang="en-GB" baseline="-25000" dirty="0"/>
              <a:t>1</a:t>
            </a:r>
            <a:r>
              <a:rPr lang="en-GB" dirty="0"/>
              <a:t> at the 300 mg dose</a:t>
            </a:r>
          </a:p>
          <a:p>
            <a:pPr marL="457200" indent="-457200">
              <a:buFont typeface="Arial" panose="020B0604020202020204" pitchFamily="34" charset="0"/>
              <a:buChar char="•"/>
            </a:pPr>
            <a:r>
              <a:rPr lang="en-GB" dirty="0"/>
              <a:t>No significant safety signals were observed in the EXHALE trial</a:t>
            </a:r>
          </a:p>
          <a:p>
            <a:pPr marL="457200" indent="-457200">
              <a:buFont typeface="Arial" panose="020B0604020202020204" pitchFamily="34" charset="0"/>
              <a:buChar char="•"/>
            </a:pPr>
            <a:r>
              <a:rPr lang="en-GB" b="1" dirty="0"/>
              <a:t>EXHALE Phase II data supports further clinical development of Dexpramipexole as a novel, first in class, potent, </a:t>
            </a:r>
            <a:r>
              <a:rPr lang="en-GB" b="1"/>
              <a:t>oral, anti-eosinophilic </a:t>
            </a:r>
            <a:r>
              <a:rPr lang="en-GB" b="1" dirty="0"/>
              <a:t>agent in asthma</a:t>
            </a:r>
            <a:endParaRPr lang="en-GB" baseline="-250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7898795"/>
      </p:ext>
    </p:extLst>
  </p:cSld>
  <p:clrMapOvr>
    <a:masterClrMapping/>
  </p:clrMapOvr>
  <mc:AlternateContent xmlns:mc="http://schemas.openxmlformats.org/markup-compatibility/2006" xmlns:p14="http://schemas.microsoft.com/office/powerpoint/2010/main">
    <mc:Choice Requires="p14">
      <p:transition spd="slow" p14:dur="2000" advClick="0" advTm="36248"/>
    </mc:Choice>
    <mc:Fallback xmlns="">
      <p:transition spd="slow" advClick="0" advTm="3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Text Placeholder 2"/>
          <p:cNvSpPr>
            <a:spLocks noGrp="1"/>
          </p:cNvSpPr>
          <p:nvPr>
            <p:ph type="body" sz="quarter" idx="10"/>
          </p:nvPr>
        </p:nvSpPr>
        <p:spPr>
          <a:xfrm>
            <a:off x="511175" y="1527175"/>
            <a:ext cx="11085513" cy="2037292"/>
          </a:xfrm>
        </p:spPr>
        <p:txBody>
          <a:bodyPr/>
          <a:lstStyle/>
          <a:p>
            <a:r>
              <a:rPr lang="en-GB" sz="2400" dirty="0">
                <a:solidFill>
                  <a:schemeClr val="tx1"/>
                </a:solidFill>
              </a:rPr>
              <a:t>1. Cudcowicz ME </a:t>
            </a:r>
            <a:r>
              <a:rPr lang="en-GB" sz="2400" i="1" dirty="0">
                <a:solidFill>
                  <a:schemeClr val="tx1"/>
                </a:solidFill>
              </a:rPr>
              <a:t>et al</a:t>
            </a:r>
            <a:r>
              <a:rPr lang="en-GB" sz="2400" dirty="0">
                <a:solidFill>
                  <a:schemeClr val="tx1"/>
                </a:solidFill>
              </a:rPr>
              <a:t>, Lancet Neurol 2013</a:t>
            </a:r>
          </a:p>
          <a:p>
            <a:r>
              <a:rPr lang="en-GB" sz="2400" dirty="0">
                <a:solidFill>
                  <a:schemeClr val="tx1"/>
                </a:solidFill>
              </a:rPr>
              <a:t>2. Laidlaw TM </a:t>
            </a:r>
            <a:r>
              <a:rPr lang="en-GB" sz="2400" i="1" dirty="0">
                <a:solidFill>
                  <a:schemeClr val="tx1"/>
                </a:solidFill>
              </a:rPr>
              <a:t>et al</a:t>
            </a:r>
            <a:r>
              <a:rPr lang="en-GB" sz="2400" dirty="0">
                <a:solidFill>
                  <a:schemeClr val="tx1"/>
                </a:solidFill>
              </a:rPr>
              <a:t>, Laryngoscope 2019</a:t>
            </a:r>
          </a:p>
          <a:p>
            <a:r>
              <a:rPr lang="en-GB" sz="2400" dirty="0">
                <a:solidFill>
                  <a:schemeClr val="tx1"/>
                </a:solidFill>
              </a:rPr>
              <a:t>3. Panch SR </a:t>
            </a:r>
            <a:r>
              <a:rPr lang="en-GB" sz="2400" i="1" dirty="0">
                <a:solidFill>
                  <a:schemeClr val="tx1"/>
                </a:solidFill>
              </a:rPr>
              <a:t>et al</a:t>
            </a:r>
            <a:r>
              <a:rPr lang="en-GB" sz="2400" dirty="0">
                <a:solidFill>
                  <a:schemeClr val="tx1"/>
                </a:solidFill>
              </a:rPr>
              <a:t>, Blood 2018 </a:t>
            </a:r>
          </a:p>
          <a:p>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0705793"/>
      </p:ext>
    </p:extLst>
  </p:cSld>
  <p:clrMapOvr>
    <a:masterClrMapping/>
  </p:clrMapOvr>
  <mc:AlternateContent xmlns:mc="http://schemas.openxmlformats.org/markup-compatibility/2006" xmlns:p14="http://schemas.microsoft.com/office/powerpoint/2010/main">
    <mc:Choice Requires="p14">
      <p:transition spd="slow" p14:dur="2000" advTm="151"/>
    </mc:Choice>
    <mc:Fallback xmlns="">
      <p:transition spd="slow" advTm="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13FE-A45E-A249-ADE1-60347D4D980C}"/>
              </a:ext>
            </a:extLst>
          </p:cNvPr>
          <p:cNvSpPr>
            <a:spLocks noGrp="1"/>
          </p:cNvSpPr>
          <p:nvPr>
            <p:ph type="title"/>
          </p:nvPr>
        </p:nvSpPr>
        <p:spPr/>
        <p:txBody>
          <a:bodyPr/>
          <a:lstStyle/>
          <a:p>
            <a:r>
              <a:rPr lang="en-GB" altLang="en-US" dirty="0"/>
              <a:t>Conflict of interest disclosure</a:t>
            </a:r>
            <a:endParaRPr lang="en-GB" dirty="0"/>
          </a:p>
        </p:txBody>
      </p:sp>
      <p:sp>
        <p:nvSpPr>
          <p:cNvPr id="4" name="Subtitle 1">
            <a:extLst>
              <a:ext uri="{FF2B5EF4-FFF2-40B4-BE49-F238E27FC236}">
                <a16:creationId xmlns:a16="http://schemas.microsoft.com/office/drawing/2014/main" id="{D54A1E66-CB80-4398-BE07-ECD5C42EB0E8}"/>
              </a:ext>
            </a:extLst>
          </p:cNvPr>
          <p:cNvSpPr txBox="1">
            <a:spLocks noGrp="1"/>
          </p:cNvSpPr>
          <p:nvPr>
            <p:ph type="body" sz="quarter" idx="10"/>
          </p:nvPr>
        </p:nvSpPr>
        <p:spPr>
          <a:xfrm>
            <a:off x="510837" y="1349920"/>
            <a:ext cx="11170328" cy="754085"/>
          </a:xfrm>
          <a:prstGeom prst="rect">
            <a:avLst/>
          </a:prstGeom>
          <a:ln>
            <a:miter lim="800000"/>
            <a:headEnd/>
            <a:tailEnd/>
          </a:ln>
        </p:spPr>
        <p:txBody>
          <a:bodyPr>
            <a:normAutofit/>
          </a:bodyPr>
          <a:lstStyle>
            <a:lvl1pPr marL="0" indent="0" algn="l" defTabSz="914400" rtl="0" eaLnBrk="1" latinLnBrk="0" hangingPunct="1">
              <a:lnSpc>
                <a:spcPct val="90000"/>
              </a:lnSpc>
              <a:spcBef>
                <a:spcPts val="1000"/>
              </a:spcBef>
              <a:buClr>
                <a:srgbClr val="BD1D3D"/>
              </a:buClr>
              <a:buFont typeface="Arial" panose="020B0604020202020204" pitchFamily="34" charset="0"/>
              <a:buNone/>
              <a:defRPr sz="280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BD1D3D"/>
              </a:buClr>
              <a:buFont typeface="Arial" panose="020B0604020202020204" pitchFamily="34" charset="0"/>
              <a:buNone/>
              <a:defRPr sz="2400" kern="1200">
                <a:solidFill>
                  <a:schemeClr val="tx1"/>
                </a:solidFill>
                <a:latin typeface="+mn-lt"/>
                <a:ea typeface="+mn-ea"/>
                <a:cs typeface="+mn-cs"/>
              </a:defRPr>
            </a:lvl2pPr>
            <a:lvl3pPr marL="2304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4pPr>
            <a:lvl5pPr marL="6912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fr-FR" sz="1400" dirty="0">
                <a:solidFill>
                  <a:srgbClr val="FF0000"/>
                </a:solidFill>
                <a:latin typeface="Roboto Medium" panose="02000000000000000000"/>
                <a:ea typeface="Arial Bold"/>
                <a:cs typeface="Arial" panose="020B0604020202020204" pitchFamily="34" charset="0"/>
              </a:rPr>
              <a:t>X</a:t>
            </a:r>
            <a:r>
              <a:rPr lang="en-US" altLang="fr-FR" sz="1400" dirty="0">
                <a:solidFill>
                  <a:srgbClr val="394E5C"/>
                </a:solidFill>
                <a:latin typeface="Roboto Medium" panose="02000000000000000000"/>
                <a:ea typeface="Arial Bold"/>
                <a:cs typeface="Arial" panose="020B0604020202020204" pitchFamily="34" charset="0"/>
              </a:rPr>
              <a:t> I have the following real or perceived conflicts of interest that relate to this presentation</a:t>
            </a:r>
            <a:r>
              <a:rPr lang="en-US" altLang="fr-FR" sz="1400" dirty="0">
                <a:latin typeface="Roboto Medium" panose="02000000000000000000"/>
                <a:ea typeface="Arial Bold"/>
                <a:cs typeface="Arial" panose="020B0604020202020204" pitchFamily="34" charset="0"/>
              </a:rPr>
              <a:t>: </a:t>
            </a:r>
          </a:p>
        </p:txBody>
      </p:sp>
      <p:graphicFrame>
        <p:nvGraphicFramePr>
          <p:cNvPr id="5" name="Table 4">
            <a:extLst>
              <a:ext uri="{FF2B5EF4-FFF2-40B4-BE49-F238E27FC236}">
                <a16:creationId xmlns:a16="http://schemas.microsoft.com/office/drawing/2014/main" id="{874A43DF-6830-4F24-9478-2D8F8920B559}"/>
              </a:ext>
            </a:extLst>
          </p:cNvPr>
          <p:cNvGraphicFramePr>
            <a:graphicFrameLocks noGrp="1"/>
          </p:cNvGraphicFramePr>
          <p:nvPr>
            <p:extLst>
              <p:ext uri="{D42A27DB-BD31-4B8C-83A1-F6EECF244321}">
                <p14:modId xmlns:p14="http://schemas.microsoft.com/office/powerpoint/2010/main" val="535628141"/>
              </p:ext>
            </p:extLst>
          </p:nvPr>
        </p:nvGraphicFramePr>
        <p:xfrm>
          <a:off x="510836" y="2052479"/>
          <a:ext cx="11085682" cy="4002384"/>
        </p:xfrm>
        <a:graphic>
          <a:graphicData uri="http://schemas.openxmlformats.org/drawingml/2006/table">
            <a:tbl>
              <a:tblPr firstRow="1" bandRow="1">
                <a:tableStyleId>{9D7B26C5-4107-4FEC-AEDC-1716B250A1EF}</a:tableStyleId>
              </a:tblPr>
              <a:tblGrid>
                <a:gridCol w="3015509">
                  <a:extLst>
                    <a:ext uri="{9D8B030D-6E8A-4147-A177-3AD203B41FA5}">
                      <a16:colId xmlns:a16="http://schemas.microsoft.com/office/drawing/2014/main" val="20000"/>
                    </a:ext>
                  </a:extLst>
                </a:gridCol>
                <a:gridCol w="8070173">
                  <a:extLst>
                    <a:ext uri="{9D8B030D-6E8A-4147-A177-3AD203B41FA5}">
                      <a16:colId xmlns:a16="http://schemas.microsoft.com/office/drawing/2014/main" val="20001"/>
                    </a:ext>
                  </a:extLst>
                </a:gridCol>
              </a:tblGrid>
              <a:tr h="223938">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Affiliation / Financial interest</a:t>
                      </a:r>
                    </a:p>
                  </a:txBody>
                  <a:tcPr marL="51439" marR="51439" marT="25716" marB="25716"/>
                </a:tc>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ea typeface="+mn-ea"/>
                          <a:cs typeface="+mn-cs"/>
                        </a:rPr>
                        <a:t>Commercial company</a:t>
                      </a:r>
                    </a:p>
                  </a:txBody>
                  <a:tcPr marL="51439" marR="51439" marT="25716" marB="25716"/>
                </a:tc>
                <a:extLst>
                  <a:ext uri="{0D108BD9-81ED-4DB2-BD59-A6C34878D82A}">
                    <a16:rowId xmlns:a16="http://schemas.microsoft.com/office/drawing/2014/main" val="10000"/>
                  </a:ext>
                </a:extLst>
              </a:tr>
              <a:tr h="517385">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Grants/research support:</a:t>
                      </a:r>
                    </a:p>
                    <a:p>
                      <a:pPr marL="457200" indent="-457200" algn="l" defTabSz="914400" rtl="0" eaLnBrk="1" latinLnBrk="0" hangingPunct="1">
                        <a:lnSpc>
                          <a:spcPct val="90000"/>
                        </a:lnSpc>
                        <a:spcBef>
                          <a:spcPts val="1000"/>
                        </a:spcBef>
                        <a:buClr>
                          <a:srgbClr val="BD1D3D"/>
                        </a:buClr>
                        <a:buFont typeface="Arial" panose="020B0604020202020204" pitchFamily="34" charset="0"/>
                        <a:buChar char="•"/>
                        <a:defRPr/>
                      </a:pPr>
                      <a:endParaRPr lang="en-GB" sz="1400" b="1" i="0" kern="1200" noProof="0" dirty="0">
                        <a:solidFill>
                          <a:srgbClr val="394E5C"/>
                        </a:solidFill>
                        <a:latin typeface="Roboto Medium" panose="02000000000000000000"/>
                        <a:cs typeface="+mn-cs"/>
                      </a:endParaRPr>
                    </a:p>
                  </a:txBody>
                  <a:tcPr marL="51439" marR="51439" marT="25716" marB="25716">
                    <a:solidFill>
                      <a:srgbClr val="D9D9D9"/>
                    </a:solidFill>
                  </a:tcPr>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NIHR Biomedical Research Centre, Leicester, UK</a:t>
                      </a:r>
                    </a:p>
                  </a:txBody>
                  <a:tcPr marL="51439" marR="51439" marT="25716" marB="25716">
                    <a:solidFill>
                      <a:srgbClr val="D9D9D9"/>
                    </a:solidFill>
                  </a:tcPr>
                </a:tc>
                <a:extLst>
                  <a:ext uri="{0D108BD9-81ED-4DB2-BD59-A6C34878D82A}">
                    <a16:rowId xmlns:a16="http://schemas.microsoft.com/office/drawing/2014/main" val="10001"/>
                  </a:ext>
                </a:extLst>
              </a:tr>
              <a:tr h="517385">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Honoraria or consultation fees:</a:t>
                      </a:r>
                    </a:p>
                    <a:p>
                      <a:pPr marL="0" indent="0" algn="l" defTabSz="914400" rtl="0" eaLnBrk="1" latinLnBrk="0" hangingPunct="1">
                        <a:lnSpc>
                          <a:spcPct val="90000"/>
                        </a:lnSpc>
                        <a:spcBef>
                          <a:spcPts val="1000"/>
                        </a:spcBef>
                        <a:buClr>
                          <a:srgbClr val="BD1D3D"/>
                        </a:buClr>
                        <a:buFont typeface="Arial" panose="020B0604020202020204" pitchFamily="34" charset="0"/>
                        <a:buNone/>
                        <a:defRPr/>
                      </a:pPr>
                      <a:endParaRPr lang="en-GB" sz="1400" b="1" i="0" kern="1200" noProof="0" dirty="0">
                        <a:solidFill>
                          <a:srgbClr val="394E5C"/>
                        </a:solidFill>
                        <a:latin typeface="Roboto Medium" panose="02000000000000000000"/>
                        <a:cs typeface="+mn-cs"/>
                      </a:endParaRPr>
                    </a:p>
                  </a:txBody>
                  <a:tcPr marL="51439" marR="51439" marT="25716" marB="25716"/>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Chiesi, Astra Zeneca, GSK, ERT medical,</a:t>
                      </a:r>
                      <a:r>
                        <a:rPr lang="en-GB" sz="1400" b="0" baseline="0" noProof="0" dirty="0">
                          <a:solidFill>
                            <a:schemeClr val="accent1">
                              <a:lumMod val="50000"/>
                            </a:schemeClr>
                          </a:solidFill>
                          <a:latin typeface="Roboto Medium" panose="02000000000000000000"/>
                          <a:cs typeface="Arial" panose="020B0604020202020204" pitchFamily="34" charset="0"/>
                        </a:rPr>
                        <a:t> Owlstone Medical, CSL Behring, Knopp Biosciences, Boehringer Ingeheim</a:t>
                      </a:r>
                      <a:endParaRPr lang="en-GB" sz="1400" b="0" noProof="0" dirty="0">
                        <a:solidFill>
                          <a:schemeClr val="accent1">
                            <a:lumMod val="50000"/>
                          </a:schemeClr>
                        </a:solidFill>
                        <a:latin typeface="Roboto Medium" panose="02000000000000000000"/>
                        <a:cs typeface="Arial" panose="020B0604020202020204" pitchFamily="34" charset="0"/>
                      </a:endParaRPr>
                    </a:p>
                  </a:txBody>
                  <a:tcPr marL="51439" marR="51439" marT="25716" marB="25716"/>
                </a:tc>
                <a:extLst>
                  <a:ext uri="{0D108BD9-81ED-4DB2-BD59-A6C34878D82A}">
                    <a16:rowId xmlns:a16="http://schemas.microsoft.com/office/drawing/2014/main" val="10002"/>
                  </a:ext>
                </a:extLst>
              </a:tr>
              <a:tr h="694014">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Participation in a company sponsored bureau:</a:t>
                      </a:r>
                    </a:p>
                    <a:p>
                      <a:pPr marL="0" indent="0" algn="l" defTabSz="914400" rtl="0" eaLnBrk="1" latinLnBrk="0" hangingPunct="1">
                        <a:lnSpc>
                          <a:spcPct val="90000"/>
                        </a:lnSpc>
                        <a:spcBef>
                          <a:spcPts val="1000"/>
                        </a:spcBef>
                        <a:buClr>
                          <a:srgbClr val="BD1D3D"/>
                        </a:buClr>
                        <a:buFont typeface="Arial" panose="020B0604020202020204" pitchFamily="34" charset="0"/>
                        <a:buNone/>
                        <a:defRPr/>
                      </a:pPr>
                      <a:endParaRPr lang="en-GB" sz="1400" b="1" i="0" kern="1200" noProof="0" dirty="0">
                        <a:solidFill>
                          <a:srgbClr val="394E5C"/>
                        </a:solidFill>
                        <a:latin typeface="Roboto Medium" panose="02000000000000000000"/>
                        <a:cs typeface="+mn-cs"/>
                      </a:endParaRPr>
                    </a:p>
                  </a:txBody>
                  <a:tcPr marL="51439" marR="51439" marT="25716" marB="25716">
                    <a:solidFill>
                      <a:srgbClr val="D9D9D9"/>
                    </a:solidFill>
                  </a:tcPr>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None</a:t>
                      </a:r>
                    </a:p>
                  </a:txBody>
                  <a:tcPr marL="51439" marR="51439" marT="25716" marB="25716">
                    <a:solidFill>
                      <a:srgbClr val="D9D9D9"/>
                    </a:solidFill>
                  </a:tcPr>
                </a:tc>
                <a:extLst>
                  <a:ext uri="{0D108BD9-81ED-4DB2-BD59-A6C34878D82A}">
                    <a16:rowId xmlns:a16="http://schemas.microsoft.com/office/drawing/2014/main" val="10003"/>
                  </a:ext>
                </a:extLst>
              </a:tr>
              <a:tr h="517385">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Stock shareholder:</a:t>
                      </a:r>
                    </a:p>
                    <a:p>
                      <a:pPr marL="0" indent="0" algn="l" defTabSz="914400" rtl="0" eaLnBrk="1" latinLnBrk="0" hangingPunct="1">
                        <a:lnSpc>
                          <a:spcPct val="90000"/>
                        </a:lnSpc>
                        <a:spcBef>
                          <a:spcPts val="1000"/>
                        </a:spcBef>
                        <a:buClr>
                          <a:srgbClr val="BD1D3D"/>
                        </a:buClr>
                        <a:buFont typeface="Arial" panose="020B0604020202020204" pitchFamily="34" charset="0"/>
                        <a:buNone/>
                        <a:defRPr/>
                      </a:pPr>
                      <a:endParaRPr lang="en-GB" sz="1400" b="1" i="0" kern="1200" noProof="0" dirty="0">
                        <a:solidFill>
                          <a:srgbClr val="394E5C"/>
                        </a:solidFill>
                        <a:latin typeface="Roboto Medium" panose="02000000000000000000"/>
                        <a:cs typeface="+mn-cs"/>
                      </a:endParaRPr>
                    </a:p>
                  </a:txBody>
                  <a:tcPr marL="51439" marR="51439" marT="25716" marB="25716"/>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None</a:t>
                      </a:r>
                    </a:p>
                  </a:txBody>
                  <a:tcPr marL="51439" marR="51439" marT="25716" marB="25716"/>
                </a:tc>
                <a:extLst>
                  <a:ext uri="{0D108BD9-81ED-4DB2-BD59-A6C34878D82A}">
                    <a16:rowId xmlns:a16="http://schemas.microsoft.com/office/drawing/2014/main" val="10004"/>
                  </a:ext>
                </a:extLst>
              </a:tr>
              <a:tr h="517385">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Spouse / partner:</a:t>
                      </a:r>
                    </a:p>
                    <a:p>
                      <a:pPr marL="0" indent="0" algn="l" defTabSz="914400" rtl="0" eaLnBrk="1" latinLnBrk="0" hangingPunct="1">
                        <a:lnSpc>
                          <a:spcPct val="90000"/>
                        </a:lnSpc>
                        <a:spcBef>
                          <a:spcPts val="1000"/>
                        </a:spcBef>
                        <a:buClr>
                          <a:srgbClr val="BD1D3D"/>
                        </a:buClr>
                        <a:buFont typeface="Arial" panose="020B0604020202020204" pitchFamily="34" charset="0"/>
                        <a:buNone/>
                        <a:defRPr/>
                      </a:pPr>
                      <a:endParaRPr lang="en-GB" sz="1400" b="1" i="0" kern="1200" noProof="0" dirty="0">
                        <a:solidFill>
                          <a:srgbClr val="394E5C"/>
                        </a:solidFill>
                        <a:latin typeface="Roboto Medium" panose="02000000000000000000"/>
                        <a:cs typeface="+mn-cs"/>
                      </a:endParaRPr>
                    </a:p>
                  </a:txBody>
                  <a:tcPr marL="51439" marR="51439" marT="25716" marB="25716">
                    <a:solidFill>
                      <a:srgbClr val="D9D9D9"/>
                    </a:solidFill>
                  </a:tcPr>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None</a:t>
                      </a:r>
                    </a:p>
                  </a:txBody>
                  <a:tcPr marL="51439" marR="51439" marT="25716" marB="25716">
                    <a:solidFill>
                      <a:srgbClr val="D9D9D9"/>
                    </a:solidFill>
                  </a:tcPr>
                </a:tc>
                <a:extLst>
                  <a:ext uri="{0D108BD9-81ED-4DB2-BD59-A6C34878D82A}">
                    <a16:rowId xmlns:a16="http://schemas.microsoft.com/office/drawing/2014/main" val="10005"/>
                  </a:ext>
                </a:extLst>
              </a:tr>
              <a:tr h="694014">
                <a:tc>
                  <a:txBody>
                    <a:bodyPr/>
                    <a:lstStyle/>
                    <a:p>
                      <a:pPr marL="0" indent="0" algn="l" defTabSz="914400" rtl="0" eaLnBrk="1" latinLnBrk="0" hangingPunct="1">
                        <a:lnSpc>
                          <a:spcPct val="90000"/>
                        </a:lnSpc>
                        <a:spcBef>
                          <a:spcPts val="1000"/>
                        </a:spcBef>
                        <a:buClr>
                          <a:srgbClr val="BD1D3D"/>
                        </a:buClr>
                        <a:buFont typeface="Arial" panose="020B0604020202020204" pitchFamily="34" charset="0"/>
                        <a:buNone/>
                        <a:defRPr/>
                      </a:pPr>
                      <a:r>
                        <a:rPr lang="en-GB" sz="1400" b="1" i="0" kern="1200" noProof="0" dirty="0">
                          <a:solidFill>
                            <a:srgbClr val="394E5C"/>
                          </a:solidFill>
                          <a:latin typeface="Roboto Medium" panose="02000000000000000000"/>
                          <a:cs typeface="+mn-cs"/>
                        </a:rPr>
                        <a:t>Other support / potential conflict of interest:</a:t>
                      </a:r>
                    </a:p>
                    <a:p>
                      <a:pPr marL="0" indent="0" algn="l" defTabSz="914400" rtl="0" eaLnBrk="1" latinLnBrk="0" hangingPunct="1">
                        <a:lnSpc>
                          <a:spcPct val="90000"/>
                        </a:lnSpc>
                        <a:spcBef>
                          <a:spcPts val="1000"/>
                        </a:spcBef>
                        <a:buClr>
                          <a:srgbClr val="BD1D3D"/>
                        </a:buClr>
                        <a:buFont typeface="Arial" panose="020B0604020202020204" pitchFamily="34" charset="0"/>
                        <a:buNone/>
                        <a:defRPr/>
                      </a:pPr>
                      <a:endParaRPr lang="en-GB" sz="1400" b="1" i="0" kern="1200" noProof="0" dirty="0">
                        <a:solidFill>
                          <a:srgbClr val="394E5C"/>
                        </a:solidFill>
                        <a:latin typeface="Roboto Medium" panose="02000000000000000000"/>
                        <a:cs typeface="+mn-cs"/>
                      </a:endParaRPr>
                    </a:p>
                  </a:txBody>
                  <a:tcPr marL="51439" marR="51439" marT="25716" marB="25716"/>
                </a:tc>
                <a:tc>
                  <a:txBody>
                    <a:bodyPr/>
                    <a:lstStyle/>
                    <a:p>
                      <a:r>
                        <a:rPr lang="en-GB" sz="1400" b="0" noProof="0" dirty="0">
                          <a:solidFill>
                            <a:schemeClr val="accent1">
                              <a:lumMod val="50000"/>
                            </a:schemeClr>
                          </a:solidFill>
                          <a:latin typeface="Roboto Medium" panose="02000000000000000000"/>
                          <a:cs typeface="Arial" panose="020B0604020202020204" pitchFamily="34" charset="0"/>
                        </a:rPr>
                        <a:t>None</a:t>
                      </a:r>
                    </a:p>
                  </a:txBody>
                  <a:tcPr marL="51439" marR="51439" marT="25716" marB="25716"/>
                </a:tc>
                <a:extLst>
                  <a:ext uri="{0D108BD9-81ED-4DB2-BD59-A6C34878D82A}">
                    <a16:rowId xmlns:a16="http://schemas.microsoft.com/office/drawing/2014/main" val="10006"/>
                  </a:ext>
                </a:extLst>
              </a:tr>
            </a:tbl>
          </a:graphicData>
        </a:graphic>
      </p:graphicFrame>
      <p:sp>
        <p:nvSpPr>
          <p:cNvPr id="6" name="Text Placeholder 4">
            <a:extLst>
              <a:ext uri="{FF2B5EF4-FFF2-40B4-BE49-F238E27FC236}">
                <a16:creationId xmlns:a16="http://schemas.microsoft.com/office/drawing/2014/main" id="{6F0647CC-D941-4E68-AC75-010AE8EE4F9B}"/>
              </a:ext>
            </a:extLst>
          </p:cNvPr>
          <p:cNvSpPr txBox="1">
            <a:spLocks/>
          </p:cNvSpPr>
          <p:nvPr/>
        </p:nvSpPr>
        <p:spPr>
          <a:xfrm>
            <a:off x="511004" y="6019601"/>
            <a:ext cx="11085683" cy="737823"/>
          </a:xfrm>
          <a:prstGeom prst="rect">
            <a:avLst/>
          </a:prstGeom>
          <a:ln>
            <a:solidFill>
              <a:srgbClr val="FF0000"/>
            </a:solidFill>
          </a:ln>
        </p:spPr>
        <p:txBody>
          <a:bodyPr lIns="68580" tIns="34290" rIns="68580" bIns="34290" anchor="ctr">
            <a:normAutofit fontScale="92500" lnSpcReduction="20000"/>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n-US" altLang="fr-FR" sz="1050" dirty="0">
                <a:solidFill>
                  <a:schemeClr val="bg1">
                    <a:lumMod val="50000"/>
                  </a:schemeClr>
                </a:solidFill>
                <a:latin typeface="Roboto Medium" panose="02000000000000000000"/>
                <a:ea typeface="ＭＳ Ｐゴシック" panose="020B0600070205080204" pitchFamily="34" charset="-128"/>
                <a:cs typeface="Times" panose="02020603050405020304" pitchFamily="18" charset="0"/>
              </a:rPr>
              <a:t>This event is accredited for CME credits by </a:t>
            </a:r>
            <a:r>
              <a:rPr lang="en-US" altLang="fr-FR" sz="1050" dirty="0" err="1">
                <a:solidFill>
                  <a:schemeClr val="bg1">
                    <a:lumMod val="50000"/>
                  </a:schemeClr>
                </a:solidFill>
                <a:latin typeface="Roboto Medium" panose="02000000000000000000"/>
                <a:ea typeface="ＭＳ Ｐゴシック" panose="020B0600070205080204" pitchFamily="34" charset="-128"/>
                <a:cs typeface="Times" panose="02020603050405020304" pitchFamily="18" charset="0"/>
              </a:rPr>
              <a:t>EBAP</a:t>
            </a:r>
            <a:r>
              <a:rPr lang="en-US" altLang="fr-FR" sz="1050" dirty="0">
                <a:solidFill>
                  <a:schemeClr val="bg1">
                    <a:lumMod val="50000"/>
                  </a:schemeClr>
                </a:solidFill>
                <a:latin typeface="Roboto Medium" panose="02000000000000000000"/>
                <a:ea typeface="ＭＳ Ｐゴシック" panose="020B0600070205080204" pitchFamily="34" charset="-128"/>
                <a:cs typeface="Times" panose="02020603050405020304" pitchFamily="18" charset="0"/>
              </a:rPr>
              <a:t> and speakers are required to disclose their potential conflict of interest.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judgments. It remains for audience members to determine whether the speaker’s interests, or relationships may influence the presentation. The ERS does not view the existence of these interests or commitments as necessarily implying bias or decreasing the value of the speaker’s presentation. Drug or device advertisement is forbidden. </a:t>
            </a:r>
            <a:endParaRPr lang="fr-CH" sz="1050" dirty="0">
              <a:solidFill>
                <a:schemeClr val="bg1">
                  <a:lumMod val="50000"/>
                </a:schemeClr>
              </a:solidFill>
              <a:latin typeface="Roboto Medium" panose="02000000000000000000"/>
              <a:cs typeface="Times" panose="02020603050405020304"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013827"/>
      </p:ext>
    </p:extLst>
  </p:cSld>
  <p:clrMapOvr>
    <a:masterClrMapping/>
  </p:clrMapOvr>
  <mc:AlternateContent xmlns:mc="http://schemas.openxmlformats.org/markup-compatibility/2006" xmlns:p14="http://schemas.microsoft.com/office/powerpoint/2010/main">
    <mc:Choice Requires="p14">
      <p:transition spd="slow" p14:dur="2000" advClick="0" advTm="3440"/>
    </mc:Choice>
    <mc:Fallback xmlns="">
      <p:transition spd="slow" advClick="0" advTm="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17ED7-B866-4C46-BF32-259896229574}"/>
              </a:ext>
            </a:extLst>
          </p:cNvPr>
          <p:cNvSpPr>
            <a:spLocks noGrp="1"/>
          </p:cNvSpPr>
          <p:nvPr>
            <p:ph type="title"/>
          </p:nvPr>
        </p:nvSpPr>
        <p:spPr/>
        <p:txBody>
          <a:bodyPr/>
          <a:lstStyle/>
          <a:p>
            <a:r>
              <a:rPr lang="en-GB" dirty="0"/>
              <a:t>Dexpramipexole background</a:t>
            </a:r>
          </a:p>
        </p:txBody>
      </p:sp>
      <p:sp>
        <p:nvSpPr>
          <p:cNvPr id="5" name="Text Placeholder 4">
            <a:extLst>
              <a:ext uri="{FF2B5EF4-FFF2-40B4-BE49-F238E27FC236}">
                <a16:creationId xmlns:a16="http://schemas.microsoft.com/office/drawing/2014/main" id="{CF7E8D62-0DF6-F84D-A783-FBA409113221}"/>
              </a:ext>
            </a:extLst>
          </p:cNvPr>
          <p:cNvSpPr>
            <a:spLocks noGrp="1"/>
          </p:cNvSpPr>
          <p:nvPr>
            <p:ph type="body" sz="quarter" idx="10"/>
          </p:nvPr>
        </p:nvSpPr>
        <p:spPr/>
        <p:txBody>
          <a:bodyPr>
            <a:normAutofit/>
          </a:bodyPr>
          <a:lstStyle/>
          <a:p>
            <a:pPr marL="457200" indent="-457200">
              <a:lnSpc>
                <a:spcPts val="4000"/>
              </a:lnSpc>
              <a:buFont typeface="Wingdings" pitchFamily="2" charset="2"/>
              <a:buChar char="§"/>
            </a:pPr>
            <a:r>
              <a:rPr lang="en-GB" sz="2400" dirty="0">
                <a:solidFill>
                  <a:schemeClr val="tx1"/>
                </a:solidFill>
              </a:rPr>
              <a:t>Benzothiazole molecular structure </a:t>
            </a:r>
          </a:p>
          <a:p>
            <a:pPr marL="457200" indent="-457200">
              <a:lnSpc>
                <a:spcPts val="4000"/>
              </a:lnSpc>
              <a:buFont typeface="Wingdings" pitchFamily="2" charset="2"/>
              <a:buChar char="§"/>
            </a:pPr>
            <a:r>
              <a:rPr lang="en-GB" sz="2400" dirty="0">
                <a:solidFill>
                  <a:schemeClr val="tx1"/>
                </a:solidFill>
              </a:rPr>
              <a:t>Originally developed in ALS</a:t>
            </a:r>
          </a:p>
          <a:p>
            <a:pPr marL="457200" indent="-457200">
              <a:lnSpc>
                <a:spcPts val="4000"/>
              </a:lnSpc>
              <a:buFont typeface="Wingdings" pitchFamily="2" charset="2"/>
              <a:buChar char="§"/>
            </a:pPr>
            <a:r>
              <a:rPr lang="en-GB" sz="2400" dirty="0">
                <a:solidFill>
                  <a:schemeClr val="tx1"/>
                </a:solidFill>
              </a:rPr>
              <a:t>Failed to meet efficacy endpoint in Phase 3 ALS trial, however blood eosinophil lowering noted</a:t>
            </a:r>
            <a:r>
              <a:rPr lang="en-GB" sz="2400" baseline="30000" dirty="0">
                <a:solidFill>
                  <a:schemeClr val="tx1"/>
                </a:solidFill>
              </a:rPr>
              <a:t>1</a:t>
            </a:r>
          </a:p>
          <a:p>
            <a:pPr marL="457200" indent="-457200">
              <a:lnSpc>
                <a:spcPts val="4000"/>
              </a:lnSpc>
              <a:buFont typeface="Wingdings" pitchFamily="2" charset="2"/>
              <a:buChar char="§"/>
            </a:pPr>
            <a:r>
              <a:rPr lang="en-GB" sz="2400" dirty="0">
                <a:solidFill>
                  <a:schemeClr val="tx1"/>
                </a:solidFill>
              </a:rPr>
              <a:t>Clinical development pivoted to develop as an oral eosinophil lowering drug in eosinophilic asthma and other eosinophil-associated disorders</a:t>
            </a:r>
          </a:p>
          <a:p>
            <a:pPr marL="457200" indent="-457200">
              <a:lnSpc>
                <a:spcPts val="4000"/>
              </a:lnSpc>
              <a:buFont typeface="Wingdings" pitchFamily="2" charset="2"/>
              <a:buChar char="§"/>
            </a:pPr>
            <a:r>
              <a:rPr lang="en-GB" sz="2400" dirty="0">
                <a:solidFill>
                  <a:schemeClr val="tx1"/>
                </a:solidFill>
              </a:rPr>
              <a:t>Significant tissue lowering of eosinophils in nasal polyps</a:t>
            </a:r>
            <a:r>
              <a:rPr lang="en-GB" sz="2400" baseline="30000" dirty="0">
                <a:solidFill>
                  <a:schemeClr val="tx1"/>
                </a:solidFill>
              </a:rPr>
              <a:t>2</a:t>
            </a:r>
            <a:r>
              <a:rPr lang="en-GB" sz="2400" dirty="0">
                <a:solidFill>
                  <a:schemeClr val="tx1"/>
                </a:solidFill>
              </a:rPr>
              <a:t>, bone marrow and target organs</a:t>
            </a:r>
            <a:r>
              <a:rPr lang="en-GB" sz="2400" baseline="30000" dirty="0">
                <a:solidFill>
                  <a:schemeClr val="tx1"/>
                </a:solidFill>
              </a:rPr>
              <a:t>3</a:t>
            </a:r>
            <a:r>
              <a:rPr lang="en-GB" sz="2400" dirty="0">
                <a:solidFill>
                  <a:schemeClr val="tx1"/>
                </a:solidFill>
              </a:rPr>
              <a:t> in </a:t>
            </a:r>
            <a:r>
              <a:rPr lang="en-GB" sz="2400" dirty="0" err="1">
                <a:solidFill>
                  <a:schemeClr val="tx1"/>
                </a:solidFill>
              </a:rPr>
              <a:t>CRSwNP</a:t>
            </a:r>
            <a:r>
              <a:rPr lang="en-GB" sz="2400" dirty="0">
                <a:solidFill>
                  <a:schemeClr val="tx1"/>
                </a:solidFill>
              </a:rPr>
              <a:t> and HES  respectively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069631"/>
      </p:ext>
    </p:extLst>
  </p:cSld>
  <p:clrMapOvr>
    <a:masterClrMapping/>
  </p:clrMapOvr>
  <mc:AlternateContent xmlns:mc="http://schemas.openxmlformats.org/markup-compatibility/2006" xmlns:p14="http://schemas.microsoft.com/office/powerpoint/2010/main">
    <mc:Choice Requires="p14">
      <p:transition spd="slow" p14:dur="2000" advClick="0" advTm="39440"/>
    </mc:Choice>
    <mc:Fallback xmlns="">
      <p:transition spd="slow" advClick="0" advTm="3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573717C-2939-EA47-A30F-D7AF972A60A0}"/>
              </a:ext>
            </a:extLst>
          </p:cNvPr>
          <p:cNvSpPr txBox="1"/>
          <p:nvPr/>
        </p:nvSpPr>
        <p:spPr>
          <a:xfrm>
            <a:off x="2099559" y="3396506"/>
            <a:ext cx="1471993" cy="584775"/>
          </a:xfrm>
          <a:prstGeom prst="rect">
            <a:avLst/>
          </a:prstGeom>
          <a:solidFill>
            <a:schemeClr val="bg1"/>
          </a:solidFill>
        </p:spPr>
        <p:txBody>
          <a:bodyPr wrap="square" rtlCol="0">
            <a:spAutoFit/>
          </a:bodyPr>
          <a:lstStyle/>
          <a:p>
            <a:pPr>
              <a:buClr>
                <a:srgbClr val="FFFFFF"/>
              </a:buClr>
              <a:defRPr/>
            </a:pPr>
            <a:r>
              <a:rPr lang="en-US" sz="1600" b="1" dirty="0">
                <a:solidFill>
                  <a:srgbClr val="000000"/>
                </a:solidFill>
                <a:latin typeface="Calibri" panose="020F0502020204030204" pitchFamily="34" charset="0"/>
              </a:rPr>
              <a:t>Eosinophilic myeloblast</a:t>
            </a:r>
          </a:p>
        </p:txBody>
      </p:sp>
      <p:sp>
        <p:nvSpPr>
          <p:cNvPr id="24" name="Rectangle 23">
            <a:extLst>
              <a:ext uri="{FF2B5EF4-FFF2-40B4-BE49-F238E27FC236}">
                <a16:creationId xmlns:a16="http://schemas.microsoft.com/office/drawing/2014/main" id="{A9F999A5-7CAC-1146-B1BE-768CDFB45EBE}"/>
              </a:ext>
            </a:extLst>
          </p:cNvPr>
          <p:cNvSpPr/>
          <p:nvPr/>
        </p:nvSpPr>
        <p:spPr>
          <a:xfrm>
            <a:off x="3526904" y="3396506"/>
            <a:ext cx="1552842" cy="739108"/>
          </a:xfrm>
          <a:prstGeom prst="rect">
            <a:avLst/>
          </a:prstGeom>
          <a:solidFill>
            <a:schemeClr val="bg1"/>
          </a:solidFill>
        </p:spPr>
        <p:txBody>
          <a:bodyPr wrap="none">
            <a:spAutoFit/>
          </a:bodyPr>
          <a:lstStyle/>
          <a:p>
            <a:pPr>
              <a:buClr>
                <a:srgbClr val="FFFFFF"/>
              </a:buClr>
              <a:defRPr/>
            </a:pPr>
            <a:r>
              <a:rPr lang="en-US" sz="1600" b="1" dirty="0">
                <a:solidFill>
                  <a:srgbClr val="000000"/>
                </a:solidFill>
                <a:latin typeface="Calibri" panose="020F0502020204030204" pitchFamily="34" charset="0"/>
              </a:rPr>
              <a:t>Eosinophilic </a:t>
            </a:r>
          </a:p>
          <a:p>
            <a:pPr>
              <a:buClr>
                <a:srgbClr val="FFFFFF"/>
              </a:buClr>
              <a:defRPr/>
            </a:pPr>
            <a:r>
              <a:rPr lang="en-US" sz="1600" b="1" dirty="0">
                <a:solidFill>
                  <a:srgbClr val="000000"/>
                </a:solidFill>
                <a:latin typeface="Calibri" panose="020F0502020204030204" pitchFamily="34" charset="0"/>
              </a:rPr>
              <a:t>promyelocyte</a:t>
            </a:r>
            <a:endParaRPr lang="en-US" sz="1600" dirty="0">
              <a:solidFill>
                <a:srgbClr val="000000"/>
              </a:solidFill>
              <a:latin typeface="Calibri" panose="020F0502020204030204" pitchFamily="34" charset="0"/>
            </a:endParaRPr>
          </a:p>
        </p:txBody>
      </p:sp>
      <p:sp>
        <p:nvSpPr>
          <p:cNvPr id="25" name="Rectangle 24">
            <a:extLst>
              <a:ext uri="{FF2B5EF4-FFF2-40B4-BE49-F238E27FC236}">
                <a16:creationId xmlns:a16="http://schemas.microsoft.com/office/drawing/2014/main" id="{5B63B23D-C99F-DB4B-9F96-90C3C5A6C583}"/>
              </a:ext>
            </a:extLst>
          </p:cNvPr>
          <p:cNvSpPr/>
          <p:nvPr/>
        </p:nvSpPr>
        <p:spPr>
          <a:xfrm>
            <a:off x="4829125" y="3396506"/>
            <a:ext cx="1376638" cy="739108"/>
          </a:xfrm>
          <a:prstGeom prst="rect">
            <a:avLst/>
          </a:prstGeom>
          <a:solidFill>
            <a:schemeClr val="bg1"/>
          </a:solidFill>
        </p:spPr>
        <p:txBody>
          <a:bodyPr wrap="none">
            <a:spAutoFit/>
          </a:bodyPr>
          <a:lstStyle/>
          <a:p>
            <a:pPr>
              <a:buClr>
                <a:srgbClr val="FFFFFF"/>
              </a:buClr>
              <a:defRPr/>
            </a:pPr>
            <a:r>
              <a:rPr lang="en-US" sz="1600" b="1" dirty="0">
                <a:solidFill>
                  <a:srgbClr val="000000"/>
                </a:solidFill>
                <a:latin typeface="Calibri" panose="020F0502020204030204" pitchFamily="34" charset="0"/>
              </a:rPr>
              <a:t>Eosinophilic</a:t>
            </a:r>
          </a:p>
          <a:p>
            <a:pPr>
              <a:buClr>
                <a:srgbClr val="FFFFFF"/>
              </a:buClr>
              <a:defRPr/>
            </a:pPr>
            <a:r>
              <a:rPr lang="en-US" sz="1600" b="1" dirty="0">
                <a:solidFill>
                  <a:srgbClr val="000000"/>
                </a:solidFill>
                <a:latin typeface="Calibri" panose="020F0502020204030204" pitchFamily="34" charset="0"/>
              </a:rPr>
              <a:t>myelocyte </a:t>
            </a:r>
            <a:endParaRPr lang="en-US" sz="1600" dirty="0">
              <a:solidFill>
                <a:srgbClr val="000000"/>
              </a:solidFill>
              <a:latin typeface="Calibri" panose="020F0502020204030204" pitchFamily="34" charset="0"/>
            </a:endParaRPr>
          </a:p>
        </p:txBody>
      </p:sp>
      <p:sp>
        <p:nvSpPr>
          <p:cNvPr id="26" name="Rectangle 25">
            <a:extLst>
              <a:ext uri="{FF2B5EF4-FFF2-40B4-BE49-F238E27FC236}">
                <a16:creationId xmlns:a16="http://schemas.microsoft.com/office/drawing/2014/main" id="{0C03DE6F-CD48-2044-BFC8-09636D911AD2}"/>
              </a:ext>
            </a:extLst>
          </p:cNvPr>
          <p:cNvSpPr/>
          <p:nvPr/>
        </p:nvSpPr>
        <p:spPr>
          <a:xfrm>
            <a:off x="6011315" y="3396506"/>
            <a:ext cx="1200778" cy="830997"/>
          </a:xfrm>
          <a:prstGeom prst="rect">
            <a:avLst/>
          </a:prstGeom>
          <a:solidFill>
            <a:schemeClr val="bg1"/>
          </a:solidFill>
        </p:spPr>
        <p:txBody>
          <a:bodyPr wrap="none">
            <a:spAutoFit/>
          </a:bodyPr>
          <a:lstStyle/>
          <a:p>
            <a:pPr>
              <a:buClr>
                <a:srgbClr val="FFFFFF"/>
              </a:buClr>
              <a:defRPr/>
            </a:pPr>
            <a:r>
              <a:rPr lang="en-US" sz="1600" b="1" dirty="0">
                <a:solidFill>
                  <a:srgbClr val="000000"/>
                </a:solidFill>
                <a:latin typeface="Calibri" panose="020F0502020204030204" pitchFamily="34" charset="0"/>
              </a:rPr>
              <a:t>Eosinophilic</a:t>
            </a:r>
          </a:p>
          <a:p>
            <a:pPr>
              <a:buClr>
                <a:srgbClr val="FFFFFF"/>
              </a:buClr>
              <a:defRPr/>
            </a:pPr>
            <a:r>
              <a:rPr lang="en-US" sz="1600" b="1" dirty="0">
                <a:solidFill>
                  <a:srgbClr val="000000"/>
                </a:solidFill>
                <a:latin typeface="Calibri" panose="020F0502020204030204" pitchFamily="34" charset="0"/>
              </a:rPr>
              <a:t>meta-</a:t>
            </a:r>
          </a:p>
          <a:p>
            <a:pPr>
              <a:buClr>
                <a:srgbClr val="FFFFFF"/>
              </a:buClr>
              <a:defRPr/>
            </a:pPr>
            <a:r>
              <a:rPr lang="en-US" sz="1600" b="1" dirty="0">
                <a:solidFill>
                  <a:srgbClr val="000000"/>
                </a:solidFill>
                <a:latin typeface="Calibri" panose="020F0502020204030204" pitchFamily="34" charset="0"/>
              </a:rPr>
              <a:t>myelocyte </a:t>
            </a:r>
            <a:endParaRPr lang="en-US" sz="1600" dirty="0">
              <a:solidFill>
                <a:srgbClr val="000000"/>
              </a:solidFill>
              <a:latin typeface="Calibri" panose="020F0502020204030204" pitchFamily="34" charset="0"/>
            </a:endParaRPr>
          </a:p>
        </p:txBody>
      </p:sp>
      <p:sp>
        <p:nvSpPr>
          <p:cNvPr id="27" name="Rectangle 26">
            <a:extLst>
              <a:ext uri="{FF2B5EF4-FFF2-40B4-BE49-F238E27FC236}">
                <a16:creationId xmlns:a16="http://schemas.microsoft.com/office/drawing/2014/main" id="{22553068-44F2-EA43-8C6C-27CC1D74E9C1}"/>
              </a:ext>
            </a:extLst>
          </p:cNvPr>
          <p:cNvSpPr/>
          <p:nvPr/>
        </p:nvSpPr>
        <p:spPr>
          <a:xfrm>
            <a:off x="7300373" y="3396506"/>
            <a:ext cx="1376638" cy="739108"/>
          </a:xfrm>
          <a:prstGeom prst="rect">
            <a:avLst/>
          </a:prstGeom>
          <a:solidFill>
            <a:schemeClr val="bg1"/>
          </a:solidFill>
        </p:spPr>
        <p:txBody>
          <a:bodyPr wrap="none">
            <a:spAutoFit/>
          </a:bodyPr>
          <a:lstStyle/>
          <a:p>
            <a:pPr>
              <a:buClr>
                <a:srgbClr val="FFFFFF"/>
              </a:buClr>
              <a:defRPr/>
            </a:pPr>
            <a:r>
              <a:rPr lang="en-US" sz="1600" b="1" dirty="0">
                <a:solidFill>
                  <a:srgbClr val="000000"/>
                </a:solidFill>
                <a:latin typeface="Calibri" panose="020F0502020204030204" pitchFamily="34" charset="0"/>
              </a:rPr>
              <a:t>Eosinophilic</a:t>
            </a:r>
          </a:p>
          <a:p>
            <a:pPr>
              <a:buClr>
                <a:srgbClr val="FFFFFF"/>
              </a:buClr>
              <a:defRPr/>
            </a:pPr>
            <a:r>
              <a:rPr lang="en-US" sz="1600" b="1" dirty="0">
                <a:solidFill>
                  <a:srgbClr val="000000"/>
                </a:solidFill>
                <a:latin typeface="Calibri" panose="020F0502020204030204" pitchFamily="34" charset="0"/>
              </a:rPr>
              <a:t>band cell</a:t>
            </a:r>
            <a:endParaRPr lang="en-US" sz="1600" dirty="0">
              <a:solidFill>
                <a:srgbClr val="000000"/>
              </a:solidFill>
              <a:latin typeface="Calibri" panose="020F0502020204030204" pitchFamily="34" charset="0"/>
            </a:endParaRPr>
          </a:p>
        </p:txBody>
      </p:sp>
      <p:sp>
        <p:nvSpPr>
          <p:cNvPr id="28" name="Rectangle 27">
            <a:extLst>
              <a:ext uri="{FF2B5EF4-FFF2-40B4-BE49-F238E27FC236}">
                <a16:creationId xmlns:a16="http://schemas.microsoft.com/office/drawing/2014/main" id="{48956A07-5FF3-0146-9431-D7A1C9AD4A92}"/>
              </a:ext>
            </a:extLst>
          </p:cNvPr>
          <p:cNvSpPr/>
          <p:nvPr/>
        </p:nvSpPr>
        <p:spPr>
          <a:xfrm>
            <a:off x="8551622" y="3396506"/>
            <a:ext cx="1227999" cy="739108"/>
          </a:xfrm>
          <a:prstGeom prst="rect">
            <a:avLst/>
          </a:prstGeom>
          <a:solidFill>
            <a:schemeClr val="bg1"/>
          </a:solidFill>
        </p:spPr>
        <p:txBody>
          <a:bodyPr wrap="none">
            <a:spAutoFit/>
          </a:bodyPr>
          <a:lstStyle/>
          <a:p>
            <a:pPr>
              <a:buClr>
                <a:srgbClr val="FFFFFF"/>
              </a:buClr>
              <a:defRPr/>
            </a:pPr>
            <a:r>
              <a:rPr lang="en-US" sz="1600" b="1" dirty="0">
                <a:solidFill>
                  <a:srgbClr val="000000"/>
                </a:solidFill>
                <a:latin typeface="Calibri" panose="020F0502020204030204" pitchFamily="34" charset="0"/>
              </a:rPr>
              <a:t>Mature</a:t>
            </a:r>
          </a:p>
          <a:p>
            <a:pPr>
              <a:buClr>
                <a:srgbClr val="FFFFFF"/>
              </a:buClr>
              <a:defRPr/>
            </a:pPr>
            <a:r>
              <a:rPr lang="en-US" sz="1600" b="1" dirty="0">
                <a:solidFill>
                  <a:srgbClr val="000000"/>
                </a:solidFill>
                <a:latin typeface="Calibri" panose="020F0502020204030204" pitchFamily="34" charset="0"/>
              </a:rPr>
              <a:t>eosinophil</a:t>
            </a:r>
          </a:p>
        </p:txBody>
      </p:sp>
      <p:pic>
        <p:nvPicPr>
          <p:cNvPr id="29" name="Picture 2">
            <a:extLst>
              <a:ext uri="{FF2B5EF4-FFF2-40B4-BE49-F238E27FC236}">
                <a16:creationId xmlns:a16="http://schemas.microsoft.com/office/drawing/2014/main" id="{0C259F2A-CC50-2742-9FBA-A63A5E9AD0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683"/>
          <a:stretch/>
        </p:blipFill>
        <p:spPr bwMode="auto">
          <a:xfrm>
            <a:off x="2400412" y="2120824"/>
            <a:ext cx="7229408" cy="135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a:extLst>
              <a:ext uri="{FF2B5EF4-FFF2-40B4-BE49-F238E27FC236}">
                <a16:creationId xmlns:a16="http://schemas.microsoft.com/office/drawing/2014/main" id="{D853E81E-61EF-7747-9255-DF58679B56F6}"/>
              </a:ext>
            </a:extLst>
          </p:cNvPr>
          <p:cNvCxnSpPr/>
          <p:nvPr/>
        </p:nvCxnSpPr>
        <p:spPr>
          <a:xfrm flipH="1">
            <a:off x="4869325" y="2212805"/>
            <a:ext cx="419327" cy="4622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26BC692-9ABF-4047-BE01-5BAD317A7667}"/>
              </a:ext>
            </a:extLst>
          </p:cNvPr>
          <p:cNvSpPr txBox="1"/>
          <p:nvPr/>
        </p:nvSpPr>
        <p:spPr>
          <a:xfrm>
            <a:off x="5468883" y="2004981"/>
            <a:ext cx="2256530" cy="259403"/>
          </a:xfrm>
          <a:prstGeom prst="rect">
            <a:avLst/>
          </a:prstGeom>
          <a:noFill/>
        </p:spPr>
        <p:txBody>
          <a:bodyPr wrap="none" rtlCol="0">
            <a:spAutoFit/>
          </a:bodyPr>
          <a:lstStyle/>
          <a:p>
            <a:pPr>
              <a:buClr>
                <a:srgbClr val="FFFFFF"/>
              </a:buClr>
              <a:defRPr/>
            </a:pPr>
            <a:r>
              <a:rPr lang="en-US" sz="1400" b="1" dirty="0">
                <a:solidFill>
                  <a:srgbClr val="000000"/>
                </a:solidFill>
                <a:latin typeface="Arial" panose="020B0604020202020204" pitchFamily="34" charset="0"/>
                <a:cs typeface="Arial" panose="020B0604020202020204" pitchFamily="34" charset="0"/>
              </a:rPr>
              <a:t>Point of maturation inhibition</a:t>
            </a:r>
          </a:p>
        </p:txBody>
      </p:sp>
      <p:sp>
        <p:nvSpPr>
          <p:cNvPr id="32" name="TextBox 31">
            <a:extLst>
              <a:ext uri="{FF2B5EF4-FFF2-40B4-BE49-F238E27FC236}">
                <a16:creationId xmlns:a16="http://schemas.microsoft.com/office/drawing/2014/main" id="{FD6C9697-0F17-3F45-B046-7FE4F31E427E}"/>
              </a:ext>
            </a:extLst>
          </p:cNvPr>
          <p:cNvSpPr txBox="1"/>
          <p:nvPr/>
        </p:nvSpPr>
        <p:spPr>
          <a:xfrm>
            <a:off x="4576328" y="2538143"/>
            <a:ext cx="439544" cy="646331"/>
          </a:xfrm>
          <a:prstGeom prst="rect">
            <a:avLst/>
          </a:prstGeom>
          <a:noFill/>
        </p:spPr>
        <p:txBody>
          <a:bodyPr wrap="none" rtlCol="0">
            <a:spAutoFit/>
          </a:bodyPr>
          <a:lstStyle/>
          <a:p>
            <a:pPr>
              <a:buClr>
                <a:srgbClr val="FFFFFF"/>
              </a:buClr>
              <a:defRPr/>
            </a:pPr>
            <a:r>
              <a:rPr lang="en-US" sz="3600" b="1" dirty="0">
                <a:solidFill>
                  <a:srgbClr val="FF0000"/>
                </a:solidFill>
                <a:latin typeface="Calibri" panose="020F0502020204030204" pitchFamily="34" charset="0"/>
              </a:rPr>
              <a:t>X</a:t>
            </a:r>
          </a:p>
        </p:txBody>
      </p:sp>
      <p:sp>
        <p:nvSpPr>
          <p:cNvPr id="21" name="TextBox 20">
            <a:extLst>
              <a:ext uri="{FF2B5EF4-FFF2-40B4-BE49-F238E27FC236}">
                <a16:creationId xmlns:a16="http://schemas.microsoft.com/office/drawing/2014/main" id="{EF5493B8-6D5F-5245-B44C-F3CBFB4CD179}"/>
              </a:ext>
            </a:extLst>
          </p:cNvPr>
          <p:cNvSpPr txBox="1"/>
          <p:nvPr/>
        </p:nvSpPr>
        <p:spPr>
          <a:xfrm>
            <a:off x="2655570" y="1572541"/>
            <a:ext cx="3029514" cy="385340"/>
          </a:xfrm>
          <a:prstGeom prst="rect">
            <a:avLst/>
          </a:prstGeom>
          <a:solidFill>
            <a:schemeClr val="bg1"/>
          </a:solidFill>
        </p:spPr>
        <p:txBody>
          <a:bodyPr wrap="square" rtlCol="0" anchor="ctr">
            <a:spAutoFit/>
          </a:bodyPr>
          <a:lstStyle/>
          <a:p>
            <a:pPr>
              <a:buClr>
                <a:srgbClr val="FFFFFF"/>
              </a:buClr>
              <a:defRPr/>
            </a:pPr>
            <a:r>
              <a:rPr lang="en-US" sz="2000" b="1" dirty="0">
                <a:solidFill>
                  <a:srgbClr val="000000"/>
                </a:solidFill>
                <a:latin typeface="Calibri" panose="020F0502020204030204" pitchFamily="34" charset="0"/>
              </a:rPr>
              <a:t>Less Differentiated</a:t>
            </a:r>
          </a:p>
        </p:txBody>
      </p:sp>
      <p:sp>
        <p:nvSpPr>
          <p:cNvPr id="22" name="TextBox 21">
            <a:extLst>
              <a:ext uri="{FF2B5EF4-FFF2-40B4-BE49-F238E27FC236}">
                <a16:creationId xmlns:a16="http://schemas.microsoft.com/office/drawing/2014/main" id="{043D6AB3-AFCF-604C-BFAB-507EC966DEA9}"/>
              </a:ext>
            </a:extLst>
          </p:cNvPr>
          <p:cNvSpPr txBox="1"/>
          <p:nvPr/>
        </p:nvSpPr>
        <p:spPr>
          <a:xfrm>
            <a:off x="5924232" y="1620658"/>
            <a:ext cx="3029514" cy="337223"/>
          </a:xfrm>
          <a:prstGeom prst="rect">
            <a:avLst/>
          </a:prstGeom>
          <a:solidFill>
            <a:schemeClr val="bg1"/>
          </a:solidFill>
        </p:spPr>
        <p:txBody>
          <a:bodyPr wrap="square" rtlCol="0" anchor="ctr">
            <a:spAutoFit/>
          </a:bodyPr>
          <a:lstStyle/>
          <a:p>
            <a:pPr algn="r">
              <a:buClr>
                <a:srgbClr val="FFFFFF"/>
              </a:buClr>
              <a:defRPr/>
            </a:pPr>
            <a:r>
              <a:rPr lang="en-US" sz="2000" b="1" dirty="0">
                <a:solidFill>
                  <a:srgbClr val="000000"/>
                </a:solidFill>
                <a:latin typeface="Calibri" panose="020F0502020204030204" pitchFamily="34" charset="0"/>
              </a:rPr>
              <a:t>More Differentiated</a:t>
            </a:r>
          </a:p>
        </p:txBody>
      </p:sp>
      <p:sp>
        <p:nvSpPr>
          <p:cNvPr id="4" name="Title 3">
            <a:extLst>
              <a:ext uri="{FF2B5EF4-FFF2-40B4-BE49-F238E27FC236}">
                <a16:creationId xmlns:a16="http://schemas.microsoft.com/office/drawing/2014/main" id="{73B17ED7-B866-4C46-BF32-259896229574}"/>
              </a:ext>
            </a:extLst>
          </p:cNvPr>
          <p:cNvSpPr>
            <a:spLocks noGrp="1"/>
          </p:cNvSpPr>
          <p:nvPr>
            <p:ph type="title"/>
          </p:nvPr>
        </p:nvSpPr>
        <p:spPr/>
        <p:txBody>
          <a:bodyPr>
            <a:normAutofit fontScale="90000"/>
          </a:bodyPr>
          <a:lstStyle/>
          <a:p>
            <a:r>
              <a:rPr lang="en-GB" dirty="0"/>
              <a:t>Dexpramipexole eosinophil lowering driven by eosinophil maturation inhibition</a:t>
            </a:r>
          </a:p>
        </p:txBody>
      </p:sp>
      <p:sp>
        <p:nvSpPr>
          <p:cNvPr id="18" name="Rectangle 17">
            <a:extLst>
              <a:ext uri="{FF2B5EF4-FFF2-40B4-BE49-F238E27FC236}">
                <a16:creationId xmlns:a16="http://schemas.microsoft.com/office/drawing/2014/main" id="{9E191C8A-A25C-F14E-AFE1-195A13679FAF}"/>
              </a:ext>
            </a:extLst>
          </p:cNvPr>
          <p:cNvSpPr/>
          <p:nvPr/>
        </p:nvSpPr>
        <p:spPr>
          <a:xfrm>
            <a:off x="9936052" y="6349479"/>
            <a:ext cx="1692130" cy="276999"/>
          </a:xfrm>
          <a:prstGeom prst="rect">
            <a:avLst/>
          </a:prstGeom>
        </p:spPr>
        <p:txBody>
          <a:bodyPr wrap="none">
            <a:spAutoFit/>
          </a:bodyPr>
          <a:lstStyle/>
          <a:p>
            <a:r>
              <a:rPr lang="en-US" sz="1200" dirty="0">
                <a:latin typeface="Calibri" panose="020F0502020204030204" pitchFamily="34" charset="0"/>
              </a:rPr>
              <a:t>Panch et al. Blood. 2018</a:t>
            </a:r>
          </a:p>
        </p:txBody>
      </p:sp>
      <p:grpSp>
        <p:nvGrpSpPr>
          <p:cNvPr id="6" name="Group 5">
            <a:extLst>
              <a:ext uri="{FF2B5EF4-FFF2-40B4-BE49-F238E27FC236}">
                <a16:creationId xmlns:a16="http://schemas.microsoft.com/office/drawing/2014/main" id="{8ABFBA18-6BDA-C547-BCFD-33555C88E254}"/>
              </a:ext>
            </a:extLst>
          </p:cNvPr>
          <p:cNvGrpSpPr>
            <a:grpSpLocks noChangeAspect="1"/>
          </p:cNvGrpSpPr>
          <p:nvPr/>
        </p:nvGrpSpPr>
        <p:grpSpPr>
          <a:xfrm>
            <a:off x="6261469" y="4543879"/>
            <a:ext cx="2624181" cy="2061573"/>
            <a:chOff x="4904409" y="3799853"/>
            <a:chExt cx="2915757" cy="2290637"/>
          </a:xfrm>
        </p:grpSpPr>
        <p:pic>
          <p:nvPicPr>
            <p:cNvPr id="7" name="Picture 6">
              <a:extLst>
                <a:ext uri="{FF2B5EF4-FFF2-40B4-BE49-F238E27FC236}">
                  <a16:creationId xmlns:a16="http://schemas.microsoft.com/office/drawing/2014/main" id="{2970F638-E194-AE49-91AE-5F25C0FB17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290" t="50001"/>
            <a:stretch/>
          </p:blipFill>
          <p:spPr bwMode="auto">
            <a:xfrm>
              <a:off x="4904409" y="3799853"/>
              <a:ext cx="2915757" cy="2290637"/>
            </a:xfrm>
            <a:prstGeom prst="rect">
              <a:avLst/>
            </a:prstGeom>
            <a:noFill/>
          </p:spPr>
        </p:pic>
        <p:cxnSp>
          <p:nvCxnSpPr>
            <p:cNvPr id="8" name="Straight Arrow Connector 7">
              <a:extLst>
                <a:ext uri="{FF2B5EF4-FFF2-40B4-BE49-F238E27FC236}">
                  <a16:creationId xmlns:a16="http://schemas.microsoft.com/office/drawing/2014/main" id="{5037745E-99AE-E043-8D45-A56231790740}"/>
                </a:ext>
              </a:extLst>
            </p:cNvPr>
            <p:cNvCxnSpPr/>
            <p:nvPr/>
          </p:nvCxnSpPr>
          <p:spPr>
            <a:xfrm>
              <a:off x="6615590" y="5741299"/>
              <a:ext cx="524467"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2A375F3-9A54-6E4E-A2A2-B534E2925CB4}"/>
                </a:ext>
              </a:extLst>
            </p:cNvPr>
            <p:cNvSpPr/>
            <p:nvPr/>
          </p:nvSpPr>
          <p:spPr>
            <a:xfrm>
              <a:off x="5541245" y="5544465"/>
              <a:ext cx="1206677" cy="523220"/>
            </a:xfrm>
            <a:prstGeom prst="rect">
              <a:avLst/>
            </a:prstGeom>
            <a:noFill/>
          </p:spPr>
          <p:txBody>
            <a:bodyPr wrap="none">
              <a:spAutoFit/>
            </a:bodyPr>
            <a:lstStyle/>
            <a:p>
              <a:pPr>
                <a:buClr>
                  <a:srgbClr val="FFFFFF"/>
                </a:buClr>
                <a:defRPr/>
              </a:pPr>
              <a:r>
                <a:rPr lang="en-US" sz="1400" b="1" dirty="0">
                  <a:solidFill>
                    <a:srgbClr val="000000"/>
                  </a:solidFill>
                  <a:latin typeface="Calibri" panose="020F0502020204030204" pitchFamily="34" charset="0"/>
                </a:rPr>
                <a:t>Eosinophilic </a:t>
              </a:r>
            </a:p>
            <a:p>
              <a:pPr>
                <a:buClr>
                  <a:srgbClr val="FFFFFF"/>
                </a:buClr>
                <a:defRPr/>
              </a:pPr>
              <a:r>
                <a:rPr lang="en-US" sz="1400" b="1" dirty="0">
                  <a:solidFill>
                    <a:srgbClr val="000000"/>
                  </a:solidFill>
                  <a:latin typeface="Calibri" panose="020F0502020204030204" pitchFamily="34" charset="0"/>
                </a:rPr>
                <a:t>promyelocyte</a:t>
              </a:r>
              <a:endParaRPr lang="en-US" sz="1400" dirty="0">
                <a:solidFill>
                  <a:srgbClr val="000000"/>
                </a:solidFill>
                <a:latin typeface="Calibri" panose="020F0502020204030204" pitchFamily="34" charset="0"/>
              </a:endParaRPr>
            </a:p>
          </p:txBody>
        </p:sp>
      </p:grpSp>
      <p:grpSp>
        <p:nvGrpSpPr>
          <p:cNvPr id="10" name="Group 9">
            <a:extLst>
              <a:ext uri="{FF2B5EF4-FFF2-40B4-BE49-F238E27FC236}">
                <a16:creationId xmlns:a16="http://schemas.microsoft.com/office/drawing/2014/main" id="{5BB051EC-D661-884B-AAF4-7766CA55F0EB}"/>
              </a:ext>
            </a:extLst>
          </p:cNvPr>
          <p:cNvGrpSpPr>
            <a:grpSpLocks noChangeAspect="1"/>
          </p:cNvGrpSpPr>
          <p:nvPr/>
        </p:nvGrpSpPr>
        <p:grpSpPr>
          <a:xfrm>
            <a:off x="2780056" y="4570250"/>
            <a:ext cx="2655951" cy="2016252"/>
            <a:chOff x="1419990" y="3836793"/>
            <a:chExt cx="2951057" cy="2229126"/>
          </a:xfrm>
        </p:grpSpPr>
        <p:grpSp>
          <p:nvGrpSpPr>
            <p:cNvPr id="11" name="Group 10">
              <a:extLst>
                <a:ext uri="{FF2B5EF4-FFF2-40B4-BE49-F238E27FC236}">
                  <a16:creationId xmlns:a16="http://schemas.microsoft.com/office/drawing/2014/main" id="{E255A704-FBF5-4F4A-BF92-A38D448D5356}"/>
                </a:ext>
              </a:extLst>
            </p:cNvPr>
            <p:cNvGrpSpPr/>
            <p:nvPr/>
          </p:nvGrpSpPr>
          <p:grpSpPr>
            <a:xfrm>
              <a:off x="1419990" y="3836793"/>
              <a:ext cx="2951057" cy="2229126"/>
              <a:chOff x="1419990" y="3836793"/>
              <a:chExt cx="2951057" cy="2229126"/>
            </a:xfrm>
          </p:grpSpPr>
          <p:pic>
            <p:nvPicPr>
              <p:cNvPr id="14" name="Picture 13">
                <a:extLst>
                  <a:ext uri="{FF2B5EF4-FFF2-40B4-BE49-F238E27FC236}">
                    <a16:creationId xmlns:a16="http://schemas.microsoft.com/office/drawing/2014/main" id="{8C277348-5EE5-3945-BEAE-75CD01B246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818" t="50706"/>
              <a:stretch/>
            </p:blipFill>
            <p:spPr bwMode="auto">
              <a:xfrm>
                <a:off x="1419990" y="3836793"/>
                <a:ext cx="2951057" cy="2229126"/>
              </a:xfrm>
              <a:prstGeom prst="rect">
                <a:avLst/>
              </a:prstGeom>
              <a:noFill/>
            </p:spPr>
          </p:pic>
          <p:cxnSp>
            <p:nvCxnSpPr>
              <p:cNvPr id="15" name="Straight Arrow Connector 14">
                <a:extLst>
                  <a:ext uri="{FF2B5EF4-FFF2-40B4-BE49-F238E27FC236}">
                    <a16:creationId xmlns:a16="http://schemas.microsoft.com/office/drawing/2014/main" id="{7CA11EC6-FD0E-E846-AAE5-EF7832B2C0F8}"/>
                  </a:ext>
                </a:extLst>
              </p:cNvPr>
              <p:cNvCxnSpPr/>
              <p:nvPr/>
            </p:nvCxnSpPr>
            <p:spPr>
              <a:xfrm flipH="1" flipV="1">
                <a:off x="3105796" y="5066984"/>
                <a:ext cx="548640" cy="41941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CEF76113-68A0-8A40-B43E-BE522E2EFA52}"/>
                </a:ext>
              </a:extLst>
            </p:cNvPr>
            <p:cNvSpPr/>
            <p:nvPr/>
          </p:nvSpPr>
          <p:spPr>
            <a:xfrm>
              <a:off x="2784143" y="4722126"/>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B7135E-94C3-6143-9666-3E8EEFD06C6A}"/>
                </a:ext>
              </a:extLst>
            </p:cNvPr>
            <p:cNvSpPr/>
            <p:nvPr/>
          </p:nvSpPr>
          <p:spPr>
            <a:xfrm>
              <a:off x="3218942" y="5519628"/>
              <a:ext cx="962123" cy="520615"/>
            </a:xfrm>
            <a:prstGeom prst="rect">
              <a:avLst/>
            </a:prstGeom>
            <a:noFill/>
          </p:spPr>
          <p:txBody>
            <a:bodyPr wrap="none">
              <a:spAutoFit/>
            </a:bodyPr>
            <a:lstStyle/>
            <a:p>
              <a:pPr>
                <a:buClr>
                  <a:srgbClr val="FFFFFF"/>
                </a:buClr>
                <a:defRPr/>
              </a:pPr>
              <a:r>
                <a:rPr lang="en-US" sz="1400" b="1" dirty="0">
                  <a:solidFill>
                    <a:srgbClr val="000000"/>
                  </a:solidFill>
                  <a:latin typeface="Calibri" panose="020F0502020204030204" pitchFamily="34" charset="0"/>
                </a:rPr>
                <a:t>Mature</a:t>
              </a:r>
            </a:p>
            <a:p>
              <a:pPr>
                <a:buClr>
                  <a:srgbClr val="FFFFFF"/>
                </a:buClr>
                <a:defRPr/>
              </a:pPr>
              <a:r>
                <a:rPr lang="en-US" sz="1400" b="1" dirty="0">
                  <a:solidFill>
                    <a:srgbClr val="000000"/>
                  </a:solidFill>
                  <a:latin typeface="Calibri" panose="020F0502020204030204" pitchFamily="34" charset="0"/>
                </a:rPr>
                <a:t>eosinophil</a:t>
              </a:r>
              <a:endParaRPr lang="en-US" sz="1400" dirty="0">
                <a:solidFill>
                  <a:srgbClr val="000000"/>
                </a:solidFill>
                <a:latin typeface="Calibri" panose="020F0502020204030204" pitchFamily="34" charset="0"/>
              </a:endParaRPr>
            </a:p>
          </p:txBody>
        </p:sp>
      </p:grpSp>
      <p:sp>
        <p:nvSpPr>
          <p:cNvPr id="16" name="TextBox 15">
            <a:extLst>
              <a:ext uri="{FF2B5EF4-FFF2-40B4-BE49-F238E27FC236}">
                <a16:creationId xmlns:a16="http://schemas.microsoft.com/office/drawing/2014/main" id="{F0837988-2FF0-5B41-B26D-5FE05305AC84}"/>
              </a:ext>
            </a:extLst>
          </p:cNvPr>
          <p:cNvSpPr txBox="1"/>
          <p:nvPr/>
        </p:nvSpPr>
        <p:spPr>
          <a:xfrm>
            <a:off x="6281096" y="4251899"/>
            <a:ext cx="2586575" cy="326243"/>
          </a:xfrm>
          <a:prstGeom prst="rect">
            <a:avLst/>
          </a:prstGeom>
          <a:noFill/>
        </p:spPr>
        <p:txBody>
          <a:bodyPr wrap="square" rtlCol="0">
            <a:spAutoFit/>
          </a:bodyPr>
          <a:lstStyle/>
          <a:p>
            <a:pPr algn="ctr" fontAlgn="base">
              <a:lnSpc>
                <a:spcPct val="95000"/>
              </a:lnSpc>
              <a:spcBef>
                <a:spcPct val="0"/>
              </a:spcBef>
              <a:spcAft>
                <a:spcPct val="0"/>
              </a:spcAft>
              <a:buClr>
                <a:srgbClr val="FFFFFF"/>
              </a:buClr>
              <a:defRPr/>
            </a:pPr>
            <a:r>
              <a:rPr lang="en-US" sz="1600" b="1" u="sng" dirty="0">
                <a:solidFill>
                  <a:srgbClr val="000000"/>
                </a:solidFill>
                <a:latin typeface="Arial" panose="020B0604020202020204" pitchFamily="34" charset="0"/>
                <a:cs typeface="Arial" panose="020B0604020202020204" pitchFamily="34" charset="0"/>
              </a:rPr>
              <a:t>On treatment</a:t>
            </a:r>
          </a:p>
        </p:txBody>
      </p:sp>
      <p:sp>
        <p:nvSpPr>
          <p:cNvPr id="17" name="TextBox 16">
            <a:extLst>
              <a:ext uri="{FF2B5EF4-FFF2-40B4-BE49-F238E27FC236}">
                <a16:creationId xmlns:a16="http://schemas.microsoft.com/office/drawing/2014/main" id="{AB96A0D1-2D1E-F441-9AC6-F178AB415F3C}"/>
              </a:ext>
            </a:extLst>
          </p:cNvPr>
          <p:cNvSpPr txBox="1"/>
          <p:nvPr/>
        </p:nvSpPr>
        <p:spPr>
          <a:xfrm>
            <a:off x="2817333" y="4251899"/>
            <a:ext cx="2586575" cy="326243"/>
          </a:xfrm>
          <a:prstGeom prst="rect">
            <a:avLst/>
          </a:prstGeom>
          <a:noFill/>
        </p:spPr>
        <p:txBody>
          <a:bodyPr wrap="square" rtlCol="0">
            <a:spAutoFit/>
          </a:bodyPr>
          <a:lstStyle/>
          <a:p>
            <a:pPr algn="ctr" fontAlgn="base">
              <a:lnSpc>
                <a:spcPct val="95000"/>
              </a:lnSpc>
              <a:spcBef>
                <a:spcPct val="0"/>
              </a:spcBef>
              <a:spcAft>
                <a:spcPct val="0"/>
              </a:spcAft>
              <a:buClr>
                <a:srgbClr val="FFFFFF"/>
              </a:buClr>
              <a:defRPr/>
            </a:pPr>
            <a:r>
              <a:rPr lang="en-US" sz="1600" b="1" u="sng" dirty="0">
                <a:solidFill>
                  <a:srgbClr val="000000"/>
                </a:solidFill>
                <a:latin typeface="Arial" panose="020B0604020202020204" pitchFamily="34" charset="0"/>
                <a:cs typeface="Arial" panose="020B0604020202020204" pitchFamily="34" charset="0"/>
              </a:rPr>
              <a:t>Pre-treatment</a:t>
            </a:r>
          </a:p>
        </p:txBody>
      </p:sp>
      <p:cxnSp>
        <p:nvCxnSpPr>
          <p:cNvPr id="3" name="Straight Arrow Connector 2">
            <a:extLst>
              <a:ext uri="{FF2B5EF4-FFF2-40B4-BE49-F238E27FC236}">
                <a16:creationId xmlns:a16="http://schemas.microsoft.com/office/drawing/2014/main" id="{25F4BED1-9E9E-0846-8911-962C8909CD4F}"/>
              </a:ext>
            </a:extLst>
          </p:cNvPr>
          <p:cNvCxnSpPr/>
          <p:nvPr/>
        </p:nvCxnSpPr>
        <p:spPr>
          <a:xfrm>
            <a:off x="2542478" y="2004981"/>
            <a:ext cx="6713034" cy="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006603"/>
      </p:ext>
    </p:extLst>
  </p:cSld>
  <p:clrMapOvr>
    <a:masterClrMapping/>
  </p:clrMapOvr>
  <mc:AlternateContent xmlns:mc="http://schemas.openxmlformats.org/markup-compatibility/2006" xmlns:p14="http://schemas.microsoft.com/office/powerpoint/2010/main">
    <mc:Choice Requires="p14">
      <p:transition spd="slow" p14:dur="2000" advClick="0" advTm="17472"/>
    </mc:Choice>
    <mc:Fallback xmlns="">
      <p:transition spd="slow" advClick="0" advTm="1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17ED7-B866-4C46-BF32-259896229574}"/>
              </a:ext>
            </a:extLst>
          </p:cNvPr>
          <p:cNvSpPr>
            <a:spLocks noGrp="1"/>
          </p:cNvSpPr>
          <p:nvPr>
            <p:ph type="title"/>
          </p:nvPr>
        </p:nvSpPr>
        <p:spPr/>
        <p:txBody>
          <a:bodyPr/>
          <a:lstStyle/>
          <a:p>
            <a:r>
              <a:rPr lang="en-GB" dirty="0"/>
              <a:t>Trial objectives</a:t>
            </a:r>
          </a:p>
        </p:txBody>
      </p:sp>
      <p:sp>
        <p:nvSpPr>
          <p:cNvPr id="5" name="Text Placeholder 4">
            <a:extLst>
              <a:ext uri="{FF2B5EF4-FFF2-40B4-BE49-F238E27FC236}">
                <a16:creationId xmlns:a16="http://schemas.microsoft.com/office/drawing/2014/main" id="{CF7E8D62-0DF6-F84D-A783-FBA409113221}"/>
              </a:ext>
            </a:extLst>
          </p:cNvPr>
          <p:cNvSpPr>
            <a:spLocks noGrp="1"/>
          </p:cNvSpPr>
          <p:nvPr>
            <p:ph type="body" sz="quarter" idx="10"/>
          </p:nvPr>
        </p:nvSpPr>
        <p:spPr/>
        <p:txBody>
          <a:bodyPr>
            <a:normAutofit/>
          </a:bodyPr>
          <a:lstStyle/>
          <a:p>
            <a:pPr marL="457200" indent="-457200">
              <a:lnSpc>
                <a:spcPts val="4000"/>
              </a:lnSpc>
              <a:buFont typeface="Wingdings" pitchFamily="2" charset="2"/>
              <a:buChar char="§"/>
            </a:pPr>
            <a:r>
              <a:rPr lang="en-GB" dirty="0">
                <a:solidFill>
                  <a:schemeClr val="tx1"/>
                </a:solidFill>
              </a:rPr>
              <a:t>To evaluate  the safety and efficacy of dexpramipexole in subjects with poorly controlled moderate to severe eosinophilic asthma with and absolute eosinophil count (AEC) ≥0.30x10</a:t>
            </a:r>
            <a:r>
              <a:rPr lang="en-GB" baseline="30000" dirty="0">
                <a:solidFill>
                  <a:schemeClr val="tx1"/>
                </a:solidFill>
              </a:rPr>
              <a:t>9</a:t>
            </a:r>
            <a:r>
              <a:rPr lang="en-GB" dirty="0">
                <a:solidFill>
                  <a:schemeClr val="tx1"/>
                </a:solidFill>
              </a:rPr>
              <a:t> /L </a:t>
            </a:r>
          </a:p>
          <a:p>
            <a:pPr marL="457200" indent="-457200">
              <a:lnSpc>
                <a:spcPts val="4000"/>
              </a:lnSpc>
              <a:buFont typeface="Wingdings" pitchFamily="2" charset="2"/>
              <a:buChar char="§"/>
            </a:pPr>
            <a:r>
              <a:rPr lang="en-GB" dirty="0">
                <a:solidFill>
                  <a:schemeClr val="tx1"/>
                </a:solidFill>
              </a:rPr>
              <a:t>Establish dexpramipexole dose response to inform future clinical development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7133505"/>
      </p:ext>
    </p:extLst>
  </p:cSld>
  <p:clrMapOvr>
    <a:masterClrMapping/>
  </p:clrMapOvr>
  <mc:AlternateContent xmlns:mc="http://schemas.openxmlformats.org/markup-compatibility/2006" xmlns:p14="http://schemas.microsoft.com/office/powerpoint/2010/main">
    <mc:Choice Requires="p14">
      <p:transition spd="slow" p14:dur="2000" advClick="0" advTm="18744"/>
    </mc:Choice>
    <mc:Fallback xmlns="">
      <p:transition spd="slow" advClick="0" advTm="1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17ED7-B866-4C46-BF32-259896229574}"/>
              </a:ext>
            </a:extLst>
          </p:cNvPr>
          <p:cNvSpPr>
            <a:spLocks noGrp="1"/>
          </p:cNvSpPr>
          <p:nvPr>
            <p:ph type="title"/>
          </p:nvPr>
        </p:nvSpPr>
        <p:spPr/>
        <p:txBody>
          <a:bodyPr/>
          <a:lstStyle/>
          <a:p>
            <a:r>
              <a:rPr lang="en-GB" dirty="0"/>
              <a:t>EXHALE Phase 2 study design</a:t>
            </a:r>
          </a:p>
        </p:txBody>
      </p:sp>
      <p:sp>
        <p:nvSpPr>
          <p:cNvPr id="7" name="Text Placeholder 28">
            <a:extLst>
              <a:ext uri="{FF2B5EF4-FFF2-40B4-BE49-F238E27FC236}">
                <a16:creationId xmlns:a16="http://schemas.microsoft.com/office/drawing/2014/main" id="{8F452CB7-B1B7-BF47-BA18-0923AE76653C}"/>
              </a:ext>
            </a:extLst>
          </p:cNvPr>
          <p:cNvSpPr txBox="1">
            <a:spLocks/>
          </p:cNvSpPr>
          <p:nvPr/>
        </p:nvSpPr>
        <p:spPr>
          <a:xfrm>
            <a:off x="7830558" y="1657902"/>
            <a:ext cx="3222998" cy="1785058"/>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lang="en-US" sz="1200" b="0" kern="1200" baseline="0">
                <a:solidFill>
                  <a:schemeClr val="accent1"/>
                </a:solidFill>
                <a:latin typeface="Arial" panose="020B0604020202020204" pitchFamily="34" charset="0"/>
                <a:ea typeface="+mn-ea"/>
                <a:cs typeface="+mn-cs"/>
              </a:defRPr>
            </a:lvl1pPr>
            <a:lvl2pPr marL="288925" indent="-280988" algn="l" defTabSz="914400" rtl="0" eaLnBrk="1" latinLnBrk="0" hangingPunct="1">
              <a:spcBef>
                <a:spcPts val="800"/>
              </a:spcBef>
              <a:buClr>
                <a:schemeClr val="accent6"/>
              </a:buClr>
              <a:buFontTx/>
              <a:buBlip>
                <a:blip r:embed="rId4"/>
              </a:buBlip>
              <a:defRPr lang="en-US" sz="1200" b="0" kern="1200" baseline="0" dirty="0" smtClean="0">
                <a:solidFill>
                  <a:schemeClr val="tx2"/>
                </a:solidFill>
                <a:latin typeface="Arial" panose="020B0604020202020204" pitchFamily="34" charset="0"/>
                <a:ea typeface="+mn-ea"/>
                <a:cs typeface="+mn-cs"/>
              </a:defRPr>
            </a:lvl2pPr>
            <a:lvl3pPr marL="515938" indent="-227013" algn="l" defTabSz="914400" rtl="0" eaLnBrk="1" latinLnBrk="0" hangingPunct="1">
              <a:spcBef>
                <a:spcPts val="400"/>
              </a:spcBef>
              <a:buFont typeface="Calibri" panose="020F0502020204030204" pitchFamily="34" charset="0"/>
              <a:buChar char="‒"/>
              <a:defRPr lang="en-US" sz="1200" kern="1200" dirty="0" smtClean="0">
                <a:solidFill>
                  <a:schemeClr val="tx2"/>
                </a:solidFill>
                <a:latin typeface="Arial" panose="020B0604020202020204" pitchFamily="34" charset="0"/>
                <a:ea typeface="+mn-ea"/>
                <a:cs typeface="+mn-cs"/>
              </a:defRPr>
            </a:lvl3pPr>
            <a:lvl4pPr marL="742950" indent="-228600" algn="l" defTabSz="914400" rtl="0" eaLnBrk="1" latinLnBrk="0" hangingPunct="1">
              <a:spcBef>
                <a:spcPts val="400"/>
              </a:spcBef>
              <a:buFont typeface="Arial" panose="020B0604020202020204" pitchFamily="34" charset="0"/>
              <a:buChar char="•"/>
              <a:defRPr lang="en-US" sz="1200" kern="1200" dirty="0" smtClean="0">
                <a:solidFill>
                  <a:schemeClr val="tx2"/>
                </a:solidFill>
                <a:latin typeface="Arial" panose="020B0604020202020204" pitchFamily="34" charset="0"/>
                <a:ea typeface="+mn-ea"/>
                <a:cs typeface="+mn-cs"/>
              </a:defRPr>
            </a:lvl4pPr>
            <a:lvl5pPr marL="628650" indent="-117475" algn="l" defTabSz="914400" rtl="0" eaLnBrk="1" latinLnBrk="0" hangingPunct="1">
              <a:spcBef>
                <a:spcPts val="400"/>
              </a:spcBef>
              <a:buFont typeface="SeroPro-Light" pitchFamily="34" charset="0"/>
              <a:buChar char="-"/>
              <a:defRPr lang="en-US" sz="1200" kern="1200" dirty="0" smtClean="0">
                <a:solidFill>
                  <a:schemeClr val="tx2"/>
                </a:solidFill>
                <a:latin typeface="Arial" panose="020B0604020202020204" pitchFamily="34" charset="0"/>
                <a:ea typeface="+mn-ea"/>
                <a:cs typeface="+mn-cs"/>
              </a:defRPr>
            </a:lvl5pPr>
            <a:lvl6pPr marL="746125" indent="-119063" algn="l" defTabSz="914400" rtl="0" eaLnBrk="1" latinLnBrk="0" hangingPunct="1">
              <a:spcBef>
                <a:spcPts val="400"/>
              </a:spcBef>
              <a:buFont typeface="Arial" panose="020B0604020202020204" pitchFamily="34" charset="0"/>
              <a:buChar char="•"/>
              <a:defRPr lang="en-US" sz="1800" kern="1200" dirty="0">
                <a:solidFill>
                  <a:schemeClr val="tx2"/>
                </a:solidFill>
                <a:latin typeface="Arial" panose="020B0604020202020204" pitchFamily="34" charset="0"/>
                <a:ea typeface="+mn-ea"/>
                <a:cs typeface="+mn-cs"/>
              </a:defRPr>
            </a:lvl6pPr>
            <a:lvl7pPr marL="850900" indent="-115888" algn="l" defTabSz="855663" rtl="0" eaLnBrk="1" latinLnBrk="0" hangingPunct="1">
              <a:spcBef>
                <a:spcPct val="20000"/>
              </a:spcBef>
              <a:buFont typeface="Arial" panose="020B0604020202020204" pitchFamily="34" charset="0"/>
              <a:buChar char="•"/>
              <a:defRPr sz="1800" kern="1200" baseline="0">
                <a:solidFill>
                  <a:schemeClr val="tx2"/>
                </a:solidFill>
                <a:latin typeface="Arial" panose="020B0604020202020204" pitchFamily="34" charset="0"/>
                <a:ea typeface="+mn-ea"/>
                <a:cs typeface="+mn-cs"/>
              </a:defRPr>
            </a:lvl7pPr>
            <a:lvl8pPr marL="973138" indent="-115888" algn="l" defTabSz="914400" rtl="0" eaLnBrk="1" latinLnBrk="0" hangingPunct="1">
              <a:spcBef>
                <a:spcPct val="20000"/>
              </a:spcBef>
              <a:buFont typeface="Arial" panose="020B0604020202020204" pitchFamily="34" charset="0"/>
              <a:buChar char="•"/>
              <a:defRPr lang="en-US" sz="1800" kern="1200" baseline="0" dirty="0" smtClean="0">
                <a:solidFill>
                  <a:schemeClr val="tx2"/>
                </a:solidFill>
                <a:latin typeface="Arial" panose="020B0604020202020204" pitchFamily="34" charset="0"/>
                <a:ea typeface="+mn-ea"/>
                <a:cs typeface="+mn-cs"/>
              </a:defRPr>
            </a:lvl8pPr>
            <a:lvl9pPr marL="1081088" indent="-115888" algn="l" defTabSz="914400" rtl="0" eaLnBrk="1" latinLnBrk="0" hangingPunct="1">
              <a:spcBef>
                <a:spcPct val="20000"/>
              </a:spcBef>
              <a:buFont typeface="Arial" panose="020B0604020202020204" pitchFamily="34" charset="0"/>
              <a:buChar char="•"/>
              <a:defRPr sz="1800" kern="1200" baseline="0">
                <a:solidFill>
                  <a:schemeClr val="tx2"/>
                </a:solidFill>
                <a:latin typeface="Arial" panose="020B0604020202020204" pitchFamily="34" charset="0"/>
                <a:ea typeface="+mn-ea"/>
                <a:cs typeface="+mn-cs"/>
              </a:defRPr>
            </a:lvl9pPr>
          </a:lstStyle>
          <a:p>
            <a:r>
              <a:rPr lang="en-US" sz="1600" b="1">
                <a:solidFill>
                  <a:schemeClr val="bg1"/>
                </a:solidFill>
              </a:rPr>
              <a:t>Endpoints</a:t>
            </a:r>
          </a:p>
          <a:p>
            <a:pPr lvl="1">
              <a:buClr>
                <a:schemeClr val="bg1"/>
              </a:buClr>
              <a:buFont typeface="Wingdings" panose="05000000000000000000" pitchFamily="2" charset="2"/>
              <a:buChar char="§"/>
            </a:pPr>
            <a:r>
              <a:rPr lang="en-US">
                <a:solidFill>
                  <a:schemeClr val="bg1"/>
                </a:solidFill>
              </a:rPr>
              <a:t>Primary: AEC lowering at 12 weeks</a:t>
            </a:r>
          </a:p>
          <a:p>
            <a:pPr lvl="1">
              <a:buClr>
                <a:schemeClr val="bg1"/>
              </a:buClr>
              <a:buFont typeface="Wingdings" panose="05000000000000000000" pitchFamily="2" charset="2"/>
              <a:buChar char="§"/>
            </a:pPr>
            <a:r>
              <a:rPr lang="en-US">
                <a:solidFill>
                  <a:schemeClr val="bg1"/>
                </a:solidFill>
              </a:rPr>
              <a:t>Secondary</a:t>
            </a:r>
          </a:p>
          <a:p>
            <a:pPr lvl="2"/>
            <a:r>
              <a:rPr lang="en-US">
                <a:solidFill>
                  <a:schemeClr val="bg1"/>
                </a:solidFill>
              </a:rPr>
              <a:t>FEV1</a:t>
            </a:r>
          </a:p>
          <a:p>
            <a:pPr lvl="2"/>
            <a:r>
              <a:rPr lang="en-US">
                <a:solidFill>
                  <a:schemeClr val="bg1"/>
                </a:solidFill>
              </a:rPr>
              <a:t>ACQ-6</a:t>
            </a:r>
          </a:p>
          <a:p>
            <a:pPr lvl="2"/>
            <a:r>
              <a:rPr lang="en-US">
                <a:solidFill>
                  <a:schemeClr val="bg1"/>
                </a:solidFill>
              </a:rPr>
              <a:t>Safety, adverse events</a:t>
            </a:r>
          </a:p>
          <a:p>
            <a:endParaRPr lang="en-US"/>
          </a:p>
        </p:txBody>
      </p:sp>
      <p:grpSp>
        <p:nvGrpSpPr>
          <p:cNvPr id="8" name="Group 7">
            <a:extLst>
              <a:ext uri="{FF2B5EF4-FFF2-40B4-BE49-F238E27FC236}">
                <a16:creationId xmlns:a16="http://schemas.microsoft.com/office/drawing/2014/main" id="{7B0C0CCA-7A8C-8D45-829A-1203E0F65477}"/>
              </a:ext>
            </a:extLst>
          </p:cNvPr>
          <p:cNvGrpSpPr/>
          <p:nvPr/>
        </p:nvGrpSpPr>
        <p:grpSpPr>
          <a:xfrm>
            <a:off x="583675" y="3379731"/>
            <a:ext cx="10854008" cy="2663134"/>
            <a:chOff x="806695" y="3353906"/>
            <a:chExt cx="10854008" cy="2663134"/>
          </a:xfrm>
        </p:grpSpPr>
        <p:sp>
          <p:nvSpPr>
            <p:cNvPr id="9" name="TextBox 76">
              <a:extLst>
                <a:ext uri="{FF2B5EF4-FFF2-40B4-BE49-F238E27FC236}">
                  <a16:creationId xmlns:a16="http://schemas.microsoft.com/office/drawing/2014/main" id="{9631CFEF-EDA2-4146-877C-A0366FA8F9EE}"/>
                </a:ext>
              </a:extLst>
            </p:cNvPr>
            <p:cNvSpPr txBox="1"/>
            <p:nvPr/>
          </p:nvSpPr>
          <p:spPr>
            <a:xfrm>
              <a:off x="2755654" y="5369010"/>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0</a:t>
              </a:r>
            </a:p>
          </p:txBody>
        </p:sp>
        <p:sp>
          <p:nvSpPr>
            <p:cNvPr id="10" name="TextBox 77">
              <a:extLst>
                <a:ext uri="{FF2B5EF4-FFF2-40B4-BE49-F238E27FC236}">
                  <a16:creationId xmlns:a16="http://schemas.microsoft.com/office/drawing/2014/main" id="{F4FD15EB-4440-3C48-AED2-165A02B28E28}"/>
                </a:ext>
              </a:extLst>
            </p:cNvPr>
            <p:cNvSpPr txBox="1"/>
            <p:nvPr/>
          </p:nvSpPr>
          <p:spPr>
            <a:xfrm>
              <a:off x="4951284" y="5369010"/>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4</a:t>
              </a:r>
            </a:p>
          </p:txBody>
        </p:sp>
        <p:sp>
          <p:nvSpPr>
            <p:cNvPr id="11" name="TextBox 78">
              <a:extLst>
                <a:ext uri="{FF2B5EF4-FFF2-40B4-BE49-F238E27FC236}">
                  <a16:creationId xmlns:a16="http://schemas.microsoft.com/office/drawing/2014/main" id="{28E3266E-47D6-0A49-865D-E1B5EC2FD5AF}"/>
                </a:ext>
              </a:extLst>
            </p:cNvPr>
            <p:cNvSpPr txBox="1"/>
            <p:nvPr/>
          </p:nvSpPr>
          <p:spPr>
            <a:xfrm>
              <a:off x="7146916" y="5369010"/>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8</a:t>
              </a:r>
            </a:p>
          </p:txBody>
        </p:sp>
        <p:sp>
          <p:nvSpPr>
            <p:cNvPr id="12" name="TextBox 79">
              <a:extLst>
                <a:ext uri="{FF2B5EF4-FFF2-40B4-BE49-F238E27FC236}">
                  <a16:creationId xmlns:a16="http://schemas.microsoft.com/office/drawing/2014/main" id="{09C24C2D-E1BC-7E4F-A144-CB76499100FD}"/>
                </a:ext>
              </a:extLst>
            </p:cNvPr>
            <p:cNvSpPr txBox="1"/>
            <p:nvPr/>
          </p:nvSpPr>
          <p:spPr>
            <a:xfrm>
              <a:off x="9342560" y="5369010"/>
              <a:ext cx="381003" cy="2677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12</a:t>
              </a:r>
            </a:p>
          </p:txBody>
        </p:sp>
        <p:sp>
          <p:nvSpPr>
            <p:cNvPr id="13" name="TextBox 80">
              <a:extLst>
                <a:ext uri="{FF2B5EF4-FFF2-40B4-BE49-F238E27FC236}">
                  <a16:creationId xmlns:a16="http://schemas.microsoft.com/office/drawing/2014/main" id="{4389E15C-7F2D-E04C-81DB-DA0F85D984A4}"/>
                </a:ext>
              </a:extLst>
            </p:cNvPr>
            <p:cNvSpPr txBox="1"/>
            <p:nvPr/>
          </p:nvSpPr>
          <p:spPr>
            <a:xfrm>
              <a:off x="6049106" y="5369010"/>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6</a:t>
              </a:r>
            </a:p>
          </p:txBody>
        </p:sp>
        <p:sp>
          <p:nvSpPr>
            <p:cNvPr id="14" name="TextBox 81">
              <a:extLst>
                <a:ext uri="{FF2B5EF4-FFF2-40B4-BE49-F238E27FC236}">
                  <a16:creationId xmlns:a16="http://schemas.microsoft.com/office/drawing/2014/main" id="{65AB3322-3D52-4B4B-85E8-F2D893EB65A3}"/>
                </a:ext>
              </a:extLst>
            </p:cNvPr>
            <p:cNvSpPr txBox="1"/>
            <p:nvPr/>
          </p:nvSpPr>
          <p:spPr>
            <a:xfrm>
              <a:off x="9761382" y="5365956"/>
              <a:ext cx="641177" cy="2677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16/18</a:t>
              </a:r>
            </a:p>
          </p:txBody>
        </p:sp>
        <p:sp>
          <p:nvSpPr>
            <p:cNvPr id="15" name="TextBox 82">
              <a:extLst>
                <a:ext uri="{FF2B5EF4-FFF2-40B4-BE49-F238E27FC236}">
                  <a16:creationId xmlns:a16="http://schemas.microsoft.com/office/drawing/2014/main" id="{1936247C-460F-134E-B7AC-29C910F570C4}"/>
                </a:ext>
              </a:extLst>
            </p:cNvPr>
            <p:cNvSpPr txBox="1"/>
            <p:nvPr/>
          </p:nvSpPr>
          <p:spPr>
            <a:xfrm>
              <a:off x="10440378" y="5365956"/>
              <a:ext cx="381003" cy="2677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20</a:t>
              </a:r>
            </a:p>
          </p:txBody>
        </p:sp>
        <p:sp>
          <p:nvSpPr>
            <p:cNvPr id="16" name="TextBox 83">
              <a:extLst>
                <a:ext uri="{FF2B5EF4-FFF2-40B4-BE49-F238E27FC236}">
                  <a16:creationId xmlns:a16="http://schemas.microsoft.com/office/drawing/2014/main" id="{81AEDBC7-984A-824D-AF56-A216E3433BCF}"/>
                </a:ext>
              </a:extLst>
            </p:cNvPr>
            <p:cNvSpPr txBox="1"/>
            <p:nvPr/>
          </p:nvSpPr>
          <p:spPr>
            <a:xfrm>
              <a:off x="11009257" y="5362911"/>
              <a:ext cx="381003" cy="2677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24</a:t>
              </a:r>
            </a:p>
          </p:txBody>
        </p:sp>
        <p:sp>
          <p:nvSpPr>
            <p:cNvPr id="17" name="TextBox 84">
              <a:extLst>
                <a:ext uri="{FF2B5EF4-FFF2-40B4-BE49-F238E27FC236}">
                  <a16:creationId xmlns:a16="http://schemas.microsoft.com/office/drawing/2014/main" id="{FB1BE3BA-4008-EF45-945B-89C54F27C4A2}"/>
                </a:ext>
              </a:extLst>
            </p:cNvPr>
            <p:cNvSpPr txBox="1"/>
            <p:nvPr/>
          </p:nvSpPr>
          <p:spPr>
            <a:xfrm>
              <a:off x="3853462" y="5365956"/>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2</a:t>
              </a:r>
            </a:p>
          </p:txBody>
        </p:sp>
        <p:cxnSp>
          <p:nvCxnSpPr>
            <p:cNvPr id="18" name="Straight Connector 85">
              <a:extLst>
                <a:ext uri="{FF2B5EF4-FFF2-40B4-BE49-F238E27FC236}">
                  <a16:creationId xmlns:a16="http://schemas.microsoft.com/office/drawing/2014/main" id="{3AB7C4C1-D916-5146-9F89-7627B46E6707}"/>
                </a:ext>
              </a:extLst>
            </p:cNvPr>
            <p:cNvCxnSpPr/>
            <p:nvPr/>
          </p:nvCxnSpPr>
          <p:spPr>
            <a:xfrm>
              <a:off x="1825131" y="5155343"/>
              <a:ext cx="9342783" cy="0"/>
            </a:xfrm>
            <a:prstGeom prst="straightConnector1">
              <a:avLst/>
            </a:prstGeom>
            <a:noFill/>
            <a:ln w="22229" cap="flat">
              <a:solidFill>
                <a:srgbClr val="0075A9"/>
              </a:solidFill>
              <a:prstDash val="solid"/>
              <a:miter/>
            </a:ln>
          </p:spPr>
        </p:cxnSp>
        <p:cxnSp>
          <p:nvCxnSpPr>
            <p:cNvPr id="19" name="Straight Connector 86">
              <a:extLst>
                <a:ext uri="{FF2B5EF4-FFF2-40B4-BE49-F238E27FC236}">
                  <a16:creationId xmlns:a16="http://schemas.microsoft.com/office/drawing/2014/main" id="{B204D52F-E390-6542-A3DA-91CD443DA213}"/>
                </a:ext>
              </a:extLst>
            </p:cNvPr>
            <p:cNvCxnSpPr/>
            <p:nvPr/>
          </p:nvCxnSpPr>
          <p:spPr>
            <a:xfrm>
              <a:off x="2395806" y="5162521"/>
              <a:ext cx="2881" cy="182880"/>
            </a:xfrm>
            <a:prstGeom prst="straightConnector1">
              <a:avLst/>
            </a:prstGeom>
            <a:noFill/>
            <a:ln w="22229" cap="flat">
              <a:solidFill>
                <a:srgbClr val="0075A9"/>
              </a:solidFill>
              <a:prstDash val="solid"/>
              <a:miter/>
            </a:ln>
          </p:spPr>
        </p:cxnSp>
        <p:cxnSp>
          <p:nvCxnSpPr>
            <p:cNvPr id="20" name="Straight Connector 87">
              <a:extLst>
                <a:ext uri="{FF2B5EF4-FFF2-40B4-BE49-F238E27FC236}">
                  <a16:creationId xmlns:a16="http://schemas.microsoft.com/office/drawing/2014/main" id="{B0050573-079C-D749-9687-CAABF6060ED9}"/>
                </a:ext>
              </a:extLst>
            </p:cNvPr>
            <p:cNvCxnSpPr/>
            <p:nvPr/>
          </p:nvCxnSpPr>
          <p:spPr>
            <a:xfrm>
              <a:off x="5140345" y="5162521"/>
              <a:ext cx="2881" cy="182880"/>
            </a:xfrm>
            <a:prstGeom prst="straightConnector1">
              <a:avLst/>
            </a:prstGeom>
            <a:noFill/>
            <a:ln w="22229" cap="flat">
              <a:solidFill>
                <a:srgbClr val="0075A9"/>
              </a:solidFill>
              <a:prstDash val="solid"/>
              <a:miter/>
            </a:ln>
          </p:spPr>
        </p:cxnSp>
        <p:cxnSp>
          <p:nvCxnSpPr>
            <p:cNvPr id="21" name="Straight Connector 88">
              <a:extLst>
                <a:ext uri="{FF2B5EF4-FFF2-40B4-BE49-F238E27FC236}">
                  <a16:creationId xmlns:a16="http://schemas.microsoft.com/office/drawing/2014/main" id="{190C1CCB-0B56-854F-9B56-F953B0071F37}"/>
                </a:ext>
              </a:extLst>
            </p:cNvPr>
            <p:cNvCxnSpPr/>
            <p:nvPr/>
          </p:nvCxnSpPr>
          <p:spPr>
            <a:xfrm>
              <a:off x="7335981" y="5162521"/>
              <a:ext cx="2872" cy="182880"/>
            </a:xfrm>
            <a:prstGeom prst="straightConnector1">
              <a:avLst/>
            </a:prstGeom>
            <a:noFill/>
            <a:ln w="22229" cap="flat">
              <a:solidFill>
                <a:srgbClr val="0075A9"/>
              </a:solidFill>
              <a:prstDash val="solid"/>
              <a:miter/>
            </a:ln>
          </p:spPr>
        </p:cxnSp>
        <p:cxnSp>
          <p:nvCxnSpPr>
            <p:cNvPr id="22" name="Straight Connector 89">
              <a:extLst>
                <a:ext uri="{FF2B5EF4-FFF2-40B4-BE49-F238E27FC236}">
                  <a16:creationId xmlns:a16="http://schemas.microsoft.com/office/drawing/2014/main" id="{99BA496D-E23D-944E-B6B8-D790D06B66BC}"/>
                </a:ext>
              </a:extLst>
            </p:cNvPr>
            <p:cNvCxnSpPr/>
            <p:nvPr/>
          </p:nvCxnSpPr>
          <p:spPr>
            <a:xfrm>
              <a:off x="8982713" y="5162521"/>
              <a:ext cx="2880" cy="182880"/>
            </a:xfrm>
            <a:prstGeom prst="straightConnector1">
              <a:avLst/>
            </a:prstGeom>
            <a:noFill/>
            <a:ln w="22229" cap="flat">
              <a:solidFill>
                <a:srgbClr val="0075A9"/>
              </a:solidFill>
              <a:prstDash val="solid"/>
              <a:miter/>
            </a:ln>
          </p:spPr>
        </p:cxnSp>
        <p:cxnSp>
          <p:nvCxnSpPr>
            <p:cNvPr id="23" name="Straight Connector 90">
              <a:extLst>
                <a:ext uri="{FF2B5EF4-FFF2-40B4-BE49-F238E27FC236}">
                  <a16:creationId xmlns:a16="http://schemas.microsoft.com/office/drawing/2014/main" id="{0ADCA066-4660-5344-987D-8180EE07B980}"/>
                </a:ext>
              </a:extLst>
            </p:cNvPr>
            <p:cNvCxnSpPr/>
            <p:nvPr/>
          </p:nvCxnSpPr>
          <p:spPr>
            <a:xfrm>
              <a:off x="9531626" y="5162521"/>
              <a:ext cx="2871" cy="182880"/>
            </a:xfrm>
            <a:prstGeom prst="straightConnector1">
              <a:avLst/>
            </a:prstGeom>
            <a:noFill/>
            <a:ln w="22229" cap="flat">
              <a:solidFill>
                <a:srgbClr val="0075A9"/>
              </a:solidFill>
              <a:prstDash val="solid"/>
              <a:miter/>
            </a:ln>
          </p:spPr>
        </p:cxnSp>
        <p:cxnSp>
          <p:nvCxnSpPr>
            <p:cNvPr id="24" name="Straight Connector 91">
              <a:extLst>
                <a:ext uri="{FF2B5EF4-FFF2-40B4-BE49-F238E27FC236}">
                  <a16:creationId xmlns:a16="http://schemas.microsoft.com/office/drawing/2014/main" id="{61B6F838-FFA7-3244-881F-BCAA18C976E3}"/>
                </a:ext>
              </a:extLst>
            </p:cNvPr>
            <p:cNvCxnSpPr/>
            <p:nvPr/>
          </p:nvCxnSpPr>
          <p:spPr>
            <a:xfrm>
              <a:off x="2944720" y="5162521"/>
              <a:ext cx="2871" cy="182880"/>
            </a:xfrm>
            <a:prstGeom prst="straightConnector1">
              <a:avLst/>
            </a:prstGeom>
            <a:noFill/>
            <a:ln w="22229" cap="flat">
              <a:solidFill>
                <a:srgbClr val="0075A9"/>
              </a:solidFill>
              <a:prstDash val="solid"/>
              <a:miter/>
            </a:ln>
          </p:spPr>
        </p:cxnSp>
        <p:cxnSp>
          <p:nvCxnSpPr>
            <p:cNvPr id="25" name="Straight Connector 92">
              <a:extLst>
                <a:ext uri="{FF2B5EF4-FFF2-40B4-BE49-F238E27FC236}">
                  <a16:creationId xmlns:a16="http://schemas.microsoft.com/office/drawing/2014/main" id="{8C487449-EC25-C143-B21C-89574C47E664}"/>
                </a:ext>
              </a:extLst>
            </p:cNvPr>
            <p:cNvCxnSpPr/>
            <p:nvPr/>
          </p:nvCxnSpPr>
          <p:spPr>
            <a:xfrm>
              <a:off x="3493624" y="5162521"/>
              <a:ext cx="2871" cy="182880"/>
            </a:xfrm>
            <a:prstGeom prst="straightConnector1">
              <a:avLst/>
            </a:prstGeom>
            <a:noFill/>
            <a:ln w="22229" cap="flat">
              <a:solidFill>
                <a:srgbClr val="0075A9"/>
              </a:solidFill>
              <a:prstDash val="solid"/>
              <a:miter/>
            </a:ln>
          </p:spPr>
        </p:cxnSp>
        <p:cxnSp>
          <p:nvCxnSpPr>
            <p:cNvPr id="26" name="Straight Connector 93">
              <a:extLst>
                <a:ext uri="{FF2B5EF4-FFF2-40B4-BE49-F238E27FC236}">
                  <a16:creationId xmlns:a16="http://schemas.microsoft.com/office/drawing/2014/main" id="{BD9CAE87-6879-F348-8429-66267AAC5709}"/>
                </a:ext>
              </a:extLst>
            </p:cNvPr>
            <p:cNvCxnSpPr/>
            <p:nvPr/>
          </p:nvCxnSpPr>
          <p:spPr>
            <a:xfrm>
              <a:off x="4042528" y="5162521"/>
              <a:ext cx="2871" cy="182880"/>
            </a:xfrm>
            <a:prstGeom prst="straightConnector1">
              <a:avLst/>
            </a:prstGeom>
            <a:noFill/>
            <a:ln w="22229" cap="flat">
              <a:solidFill>
                <a:srgbClr val="0075A9"/>
              </a:solidFill>
              <a:prstDash val="solid"/>
              <a:miter/>
            </a:ln>
          </p:spPr>
        </p:cxnSp>
        <p:cxnSp>
          <p:nvCxnSpPr>
            <p:cNvPr id="27" name="Straight Connector 94">
              <a:extLst>
                <a:ext uri="{FF2B5EF4-FFF2-40B4-BE49-F238E27FC236}">
                  <a16:creationId xmlns:a16="http://schemas.microsoft.com/office/drawing/2014/main" id="{CA39A4B7-41A0-6645-A38C-CEBDAB293E08}"/>
                </a:ext>
              </a:extLst>
            </p:cNvPr>
            <p:cNvCxnSpPr/>
            <p:nvPr/>
          </p:nvCxnSpPr>
          <p:spPr>
            <a:xfrm>
              <a:off x="4591432" y="5162521"/>
              <a:ext cx="2880" cy="182880"/>
            </a:xfrm>
            <a:prstGeom prst="straightConnector1">
              <a:avLst/>
            </a:prstGeom>
            <a:noFill/>
            <a:ln w="22229" cap="flat">
              <a:solidFill>
                <a:srgbClr val="0075A9"/>
              </a:solidFill>
              <a:prstDash val="solid"/>
              <a:miter/>
            </a:ln>
          </p:spPr>
        </p:cxnSp>
        <p:cxnSp>
          <p:nvCxnSpPr>
            <p:cNvPr id="28" name="Straight Connector 95">
              <a:extLst>
                <a:ext uri="{FF2B5EF4-FFF2-40B4-BE49-F238E27FC236}">
                  <a16:creationId xmlns:a16="http://schemas.microsoft.com/office/drawing/2014/main" id="{C7DAD8BF-5C1D-B242-815A-F7DD343C28DC}"/>
                </a:ext>
              </a:extLst>
            </p:cNvPr>
            <p:cNvCxnSpPr/>
            <p:nvPr/>
          </p:nvCxnSpPr>
          <p:spPr>
            <a:xfrm>
              <a:off x="5689259" y="5162521"/>
              <a:ext cx="2880" cy="182880"/>
            </a:xfrm>
            <a:prstGeom prst="straightConnector1">
              <a:avLst/>
            </a:prstGeom>
            <a:noFill/>
            <a:ln w="22229" cap="flat">
              <a:solidFill>
                <a:srgbClr val="0075A9"/>
              </a:solidFill>
              <a:prstDash val="solid"/>
              <a:miter/>
            </a:ln>
          </p:spPr>
        </p:cxnSp>
        <p:cxnSp>
          <p:nvCxnSpPr>
            <p:cNvPr id="29" name="Straight Connector 96">
              <a:extLst>
                <a:ext uri="{FF2B5EF4-FFF2-40B4-BE49-F238E27FC236}">
                  <a16:creationId xmlns:a16="http://schemas.microsoft.com/office/drawing/2014/main" id="{DF7BADC8-82C8-4449-957F-EF3F82A18D81}"/>
                </a:ext>
              </a:extLst>
            </p:cNvPr>
            <p:cNvCxnSpPr/>
            <p:nvPr/>
          </p:nvCxnSpPr>
          <p:spPr>
            <a:xfrm>
              <a:off x="6238172" y="5162521"/>
              <a:ext cx="2872" cy="182880"/>
            </a:xfrm>
            <a:prstGeom prst="straightConnector1">
              <a:avLst/>
            </a:prstGeom>
            <a:noFill/>
            <a:ln w="22229" cap="flat">
              <a:solidFill>
                <a:srgbClr val="0075A9"/>
              </a:solidFill>
              <a:prstDash val="solid"/>
              <a:miter/>
            </a:ln>
          </p:spPr>
        </p:cxnSp>
        <p:cxnSp>
          <p:nvCxnSpPr>
            <p:cNvPr id="30" name="Straight Connector 97">
              <a:extLst>
                <a:ext uri="{FF2B5EF4-FFF2-40B4-BE49-F238E27FC236}">
                  <a16:creationId xmlns:a16="http://schemas.microsoft.com/office/drawing/2014/main" id="{14DF383C-58FD-B04A-BEB9-2403C64B770F}"/>
                </a:ext>
              </a:extLst>
            </p:cNvPr>
            <p:cNvCxnSpPr/>
            <p:nvPr/>
          </p:nvCxnSpPr>
          <p:spPr>
            <a:xfrm>
              <a:off x="6787077" y="5162521"/>
              <a:ext cx="2871" cy="182880"/>
            </a:xfrm>
            <a:prstGeom prst="straightConnector1">
              <a:avLst/>
            </a:prstGeom>
            <a:noFill/>
            <a:ln w="22229" cap="flat">
              <a:solidFill>
                <a:srgbClr val="0075A9"/>
              </a:solidFill>
              <a:prstDash val="solid"/>
              <a:miter/>
            </a:ln>
          </p:spPr>
        </p:cxnSp>
        <p:cxnSp>
          <p:nvCxnSpPr>
            <p:cNvPr id="31" name="Straight Connector 98">
              <a:extLst>
                <a:ext uri="{FF2B5EF4-FFF2-40B4-BE49-F238E27FC236}">
                  <a16:creationId xmlns:a16="http://schemas.microsoft.com/office/drawing/2014/main" id="{31D5DFB7-5999-9946-BE57-B22F56CDD3F5}"/>
                </a:ext>
              </a:extLst>
            </p:cNvPr>
            <p:cNvCxnSpPr/>
            <p:nvPr/>
          </p:nvCxnSpPr>
          <p:spPr>
            <a:xfrm>
              <a:off x="7884886" y="5162521"/>
              <a:ext cx="2880" cy="182880"/>
            </a:xfrm>
            <a:prstGeom prst="straightConnector1">
              <a:avLst/>
            </a:prstGeom>
            <a:noFill/>
            <a:ln w="22229" cap="flat">
              <a:solidFill>
                <a:srgbClr val="0075A9"/>
              </a:solidFill>
              <a:prstDash val="solid"/>
              <a:miter/>
            </a:ln>
          </p:spPr>
        </p:cxnSp>
        <p:cxnSp>
          <p:nvCxnSpPr>
            <p:cNvPr id="32" name="Straight Connector 99">
              <a:extLst>
                <a:ext uri="{FF2B5EF4-FFF2-40B4-BE49-F238E27FC236}">
                  <a16:creationId xmlns:a16="http://schemas.microsoft.com/office/drawing/2014/main" id="{761458F4-BFFC-F14B-BBFF-4AC723484FF5}"/>
                </a:ext>
              </a:extLst>
            </p:cNvPr>
            <p:cNvCxnSpPr/>
            <p:nvPr/>
          </p:nvCxnSpPr>
          <p:spPr>
            <a:xfrm>
              <a:off x="8433799" y="5162521"/>
              <a:ext cx="2881" cy="182880"/>
            </a:xfrm>
            <a:prstGeom prst="straightConnector1">
              <a:avLst/>
            </a:prstGeom>
            <a:noFill/>
            <a:ln w="22229" cap="flat">
              <a:solidFill>
                <a:srgbClr val="0075A9"/>
              </a:solidFill>
              <a:prstDash val="solid"/>
              <a:miter/>
            </a:ln>
          </p:spPr>
        </p:cxnSp>
        <p:cxnSp>
          <p:nvCxnSpPr>
            <p:cNvPr id="33" name="Straight Connector 100">
              <a:extLst>
                <a:ext uri="{FF2B5EF4-FFF2-40B4-BE49-F238E27FC236}">
                  <a16:creationId xmlns:a16="http://schemas.microsoft.com/office/drawing/2014/main" id="{DD81BED7-B7B7-1048-8402-C9A0F315648B}"/>
                </a:ext>
              </a:extLst>
            </p:cNvPr>
            <p:cNvCxnSpPr/>
            <p:nvPr/>
          </p:nvCxnSpPr>
          <p:spPr>
            <a:xfrm>
              <a:off x="10080530" y="5162521"/>
              <a:ext cx="2881" cy="182880"/>
            </a:xfrm>
            <a:prstGeom prst="straightConnector1">
              <a:avLst/>
            </a:prstGeom>
            <a:noFill/>
            <a:ln w="22229" cap="flat">
              <a:solidFill>
                <a:srgbClr val="0075A9"/>
              </a:solidFill>
              <a:prstDash val="solid"/>
              <a:miter/>
            </a:ln>
          </p:spPr>
        </p:cxnSp>
        <p:cxnSp>
          <p:nvCxnSpPr>
            <p:cNvPr id="34" name="Straight Connector 101">
              <a:extLst>
                <a:ext uri="{FF2B5EF4-FFF2-40B4-BE49-F238E27FC236}">
                  <a16:creationId xmlns:a16="http://schemas.microsoft.com/office/drawing/2014/main" id="{8B4CFAB6-490E-A646-84A5-F2853AE66155}"/>
                </a:ext>
              </a:extLst>
            </p:cNvPr>
            <p:cNvCxnSpPr/>
            <p:nvPr/>
          </p:nvCxnSpPr>
          <p:spPr>
            <a:xfrm>
              <a:off x="11178348" y="5162521"/>
              <a:ext cx="2871" cy="182880"/>
            </a:xfrm>
            <a:prstGeom prst="straightConnector1">
              <a:avLst/>
            </a:prstGeom>
            <a:noFill/>
            <a:ln w="22229" cap="flat">
              <a:solidFill>
                <a:srgbClr val="0075A9"/>
              </a:solidFill>
              <a:prstDash val="solid"/>
              <a:miter/>
            </a:ln>
          </p:spPr>
        </p:cxnSp>
        <p:cxnSp>
          <p:nvCxnSpPr>
            <p:cNvPr id="35" name="Straight Connector 102">
              <a:extLst>
                <a:ext uri="{FF2B5EF4-FFF2-40B4-BE49-F238E27FC236}">
                  <a16:creationId xmlns:a16="http://schemas.microsoft.com/office/drawing/2014/main" id="{3091E577-5CB4-6043-BF7B-5C8EEC6FB766}"/>
                </a:ext>
              </a:extLst>
            </p:cNvPr>
            <p:cNvCxnSpPr/>
            <p:nvPr/>
          </p:nvCxnSpPr>
          <p:spPr>
            <a:xfrm>
              <a:off x="10629444" y="5162521"/>
              <a:ext cx="2871" cy="182880"/>
            </a:xfrm>
            <a:prstGeom prst="straightConnector1">
              <a:avLst/>
            </a:prstGeom>
            <a:noFill/>
            <a:ln w="22229" cap="flat">
              <a:solidFill>
                <a:srgbClr val="0075A9"/>
              </a:solidFill>
              <a:prstDash val="solid"/>
              <a:miter/>
            </a:ln>
          </p:spPr>
        </p:cxnSp>
        <p:sp>
          <p:nvSpPr>
            <p:cNvPr id="36" name="Isosceles Triangle 103">
              <a:extLst>
                <a:ext uri="{FF2B5EF4-FFF2-40B4-BE49-F238E27FC236}">
                  <a16:creationId xmlns:a16="http://schemas.microsoft.com/office/drawing/2014/main" id="{17EA37AE-4DA1-B449-823D-F4E0769A6387}"/>
                </a:ext>
              </a:extLst>
            </p:cNvPr>
            <p:cNvSpPr/>
            <p:nvPr/>
          </p:nvSpPr>
          <p:spPr>
            <a:xfrm rot="10799991">
              <a:off x="1749582"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chemeClr val="accent1"/>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37" name="Straight Connector 104">
              <a:extLst>
                <a:ext uri="{FF2B5EF4-FFF2-40B4-BE49-F238E27FC236}">
                  <a16:creationId xmlns:a16="http://schemas.microsoft.com/office/drawing/2014/main" id="{075A3A79-1141-4540-834F-74067819B15C}"/>
                </a:ext>
              </a:extLst>
            </p:cNvPr>
            <p:cNvCxnSpPr/>
            <p:nvPr/>
          </p:nvCxnSpPr>
          <p:spPr>
            <a:xfrm>
              <a:off x="1846901" y="5162521"/>
              <a:ext cx="2872" cy="182880"/>
            </a:xfrm>
            <a:prstGeom prst="straightConnector1">
              <a:avLst/>
            </a:prstGeom>
            <a:noFill/>
            <a:ln w="22229" cap="flat">
              <a:solidFill>
                <a:srgbClr val="0075A9"/>
              </a:solidFill>
              <a:prstDash val="solid"/>
              <a:miter/>
            </a:ln>
          </p:spPr>
        </p:cxnSp>
        <p:sp>
          <p:nvSpPr>
            <p:cNvPr id="38" name="Isosceles Triangle 105">
              <a:extLst>
                <a:ext uri="{FF2B5EF4-FFF2-40B4-BE49-F238E27FC236}">
                  <a16:creationId xmlns:a16="http://schemas.microsoft.com/office/drawing/2014/main" id="{ADE8B131-AF3E-534F-A386-5D76A7350003}"/>
                </a:ext>
              </a:extLst>
            </p:cNvPr>
            <p:cNvSpPr/>
            <p:nvPr/>
          </p:nvSpPr>
          <p:spPr>
            <a:xfrm rot="10799991">
              <a:off x="3945209"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no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 name="Isosceles Triangle 106">
              <a:extLst>
                <a:ext uri="{FF2B5EF4-FFF2-40B4-BE49-F238E27FC236}">
                  <a16:creationId xmlns:a16="http://schemas.microsoft.com/office/drawing/2014/main" id="{FC50F577-528D-3542-A4B1-9E61F5F2CF8F}"/>
                </a:ext>
              </a:extLst>
            </p:cNvPr>
            <p:cNvSpPr/>
            <p:nvPr/>
          </p:nvSpPr>
          <p:spPr>
            <a:xfrm rot="10799991">
              <a:off x="2847401"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75A9"/>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0" name="Isosceles Triangle 107">
              <a:extLst>
                <a:ext uri="{FF2B5EF4-FFF2-40B4-BE49-F238E27FC236}">
                  <a16:creationId xmlns:a16="http://schemas.microsoft.com/office/drawing/2014/main" id="{E650CE52-CAF2-E04F-84F5-6848FA320012}"/>
                </a:ext>
              </a:extLst>
            </p:cNvPr>
            <p:cNvSpPr/>
            <p:nvPr/>
          </p:nvSpPr>
          <p:spPr>
            <a:xfrm rot="10799991">
              <a:off x="5043031"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75A9"/>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1" name="Isosceles Triangle 108">
              <a:extLst>
                <a:ext uri="{FF2B5EF4-FFF2-40B4-BE49-F238E27FC236}">
                  <a16:creationId xmlns:a16="http://schemas.microsoft.com/office/drawing/2014/main" id="{69D12318-C9DB-6F4A-8F60-54DBB2597C87}"/>
                </a:ext>
              </a:extLst>
            </p:cNvPr>
            <p:cNvSpPr/>
            <p:nvPr/>
          </p:nvSpPr>
          <p:spPr>
            <a:xfrm rot="10799991">
              <a:off x="7238662"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75A9"/>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2" name="Isosceles Triangle 109">
              <a:extLst>
                <a:ext uri="{FF2B5EF4-FFF2-40B4-BE49-F238E27FC236}">
                  <a16:creationId xmlns:a16="http://schemas.microsoft.com/office/drawing/2014/main" id="{9396A5CE-B5E0-2D49-9033-0EFB46CB860F}"/>
                </a:ext>
              </a:extLst>
            </p:cNvPr>
            <p:cNvSpPr/>
            <p:nvPr/>
          </p:nvSpPr>
          <p:spPr>
            <a:xfrm rot="10799991">
              <a:off x="6140853"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no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Isosceles Triangle 110">
              <a:extLst>
                <a:ext uri="{FF2B5EF4-FFF2-40B4-BE49-F238E27FC236}">
                  <a16:creationId xmlns:a16="http://schemas.microsoft.com/office/drawing/2014/main" id="{21D1FE5A-998C-E147-9039-159AA9786143}"/>
                </a:ext>
              </a:extLst>
            </p:cNvPr>
            <p:cNvSpPr/>
            <p:nvPr/>
          </p:nvSpPr>
          <p:spPr>
            <a:xfrm rot="10799991">
              <a:off x="9434307"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75A9"/>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4" name="Isosceles Triangle 111">
              <a:extLst>
                <a:ext uri="{FF2B5EF4-FFF2-40B4-BE49-F238E27FC236}">
                  <a16:creationId xmlns:a16="http://schemas.microsoft.com/office/drawing/2014/main" id="{7EC1A7AA-5776-7E42-8FD8-07576700F611}"/>
                </a:ext>
              </a:extLst>
            </p:cNvPr>
            <p:cNvSpPr/>
            <p:nvPr/>
          </p:nvSpPr>
          <p:spPr>
            <a:xfrm rot="10799991">
              <a:off x="9983215"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75A9"/>
            </a:solid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5" name="Isosceles Triangle 112">
              <a:extLst>
                <a:ext uri="{FF2B5EF4-FFF2-40B4-BE49-F238E27FC236}">
                  <a16:creationId xmlns:a16="http://schemas.microsoft.com/office/drawing/2014/main" id="{3B544305-82A7-0B4F-9175-5540A2E79CB3}"/>
                </a:ext>
              </a:extLst>
            </p:cNvPr>
            <p:cNvSpPr/>
            <p:nvPr/>
          </p:nvSpPr>
          <p:spPr>
            <a:xfrm rot="10799991">
              <a:off x="10532124"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no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6" name="Isosceles Triangle 113">
              <a:extLst>
                <a:ext uri="{FF2B5EF4-FFF2-40B4-BE49-F238E27FC236}">
                  <a16:creationId xmlns:a16="http://schemas.microsoft.com/office/drawing/2014/main" id="{E4056EDB-C376-224A-9741-9DE4D462CAFA}"/>
                </a:ext>
              </a:extLst>
            </p:cNvPr>
            <p:cNvSpPr/>
            <p:nvPr/>
          </p:nvSpPr>
          <p:spPr>
            <a:xfrm rot="10799991">
              <a:off x="11081029" y="4908455"/>
              <a:ext cx="197510" cy="16459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noFill/>
            <a:ln w="25402"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7" name="TextBox 115">
              <a:extLst>
                <a:ext uri="{FF2B5EF4-FFF2-40B4-BE49-F238E27FC236}">
                  <a16:creationId xmlns:a16="http://schemas.microsoft.com/office/drawing/2014/main" id="{CEFC0F77-AC23-DA4A-8FD3-198D0979874F}"/>
                </a:ext>
              </a:extLst>
            </p:cNvPr>
            <p:cNvSpPr txBox="1"/>
            <p:nvPr/>
          </p:nvSpPr>
          <p:spPr>
            <a:xfrm>
              <a:off x="1353267" y="5632319"/>
              <a:ext cx="960632" cy="23852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effectLst/>
                  <a:uLnTx/>
                  <a:uFillTx/>
                  <a:latin typeface="Arial" panose="020B0604020202020204" pitchFamily="34" charset="0"/>
                  <a:ea typeface="+mn-ea"/>
                  <a:cs typeface="+mn-cs"/>
                </a:rPr>
                <a:t>Screening</a:t>
              </a:r>
            </a:p>
          </p:txBody>
        </p:sp>
        <p:sp>
          <p:nvSpPr>
            <p:cNvPr id="48" name="Rectangle 116">
              <a:extLst>
                <a:ext uri="{FF2B5EF4-FFF2-40B4-BE49-F238E27FC236}">
                  <a16:creationId xmlns:a16="http://schemas.microsoft.com/office/drawing/2014/main" id="{F8E61896-CD09-BD41-8834-62E5FD140E1F}"/>
                </a:ext>
              </a:extLst>
            </p:cNvPr>
            <p:cNvSpPr/>
            <p:nvPr/>
          </p:nvSpPr>
          <p:spPr>
            <a:xfrm>
              <a:off x="3087401" y="4336741"/>
              <a:ext cx="6341165" cy="442770"/>
            </a:xfrm>
            <a:prstGeom prst="rect">
              <a:avLst/>
            </a:prstGeom>
            <a:noFill/>
            <a:ln w="22229"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TextBox 117">
              <a:extLst>
                <a:ext uri="{FF2B5EF4-FFF2-40B4-BE49-F238E27FC236}">
                  <a16:creationId xmlns:a16="http://schemas.microsoft.com/office/drawing/2014/main" id="{D3F7AD21-5EDF-4E4C-A54A-7F670EB111AA}"/>
                </a:ext>
              </a:extLst>
            </p:cNvPr>
            <p:cNvSpPr txBox="1"/>
            <p:nvPr/>
          </p:nvSpPr>
          <p:spPr>
            <a:xfrm>
              <a:off x="2910662" y="4446173"/>
              <a:ext cx="6715359" cy="25314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1" i="0" u="none" strike="noStrike" kern="0" cap="none" spc="0" normalizeH="0" baseline="0" noProof="0">
                  <a:ln>
                    <a:noFill/>
                  </a:ln>
                  <a:effectLst/>
                  <a:uLnTx/>
                  <a:uFillTx/>
                  <a:latin typeface="Arial" panose="020B0604020202020204" pitchFamily="34" charset="0"/>
                  <a:ea typeface="+mn-ea"/>
                  <a:cs typeface="+mn-cs"/>
                </a:rPr>
                <a:t>Dexpramipexole 300 mg/day, 150 mg/day, 75 mg/day</a:t>
              </a:r>
              <a:r>
                <a:rPr kumimoji="0" lang="en-US" sz="1100" b="1" i="0" u="none" strike="noStrike" kern="0" cap="none" spc="0" normalizeH="0" noProof="0">
                  <a:ln>
                    <a:noFill/>
                  </a:ln>
                  <a:effectLst/>
                  <a:uLnTx/>
                  <a:uFillTx/>
                  <a:latin typeface="Arial" panose="020B0604020202020204" pitchFamily="34" charset="0"/>
                  <a:ea typeface="+mn-ea"/>
                  <a:cs typeface="+mn-cs"/>
                </a:rPr>
                <a:t> </a:t>
              </a:r>
              <a:r>
                <a:rPr kumimoji="0" lang="en-US" sz="1100" b="1" i="0" u="sng" strike="noStrike" kern="0" cap="none" spc="0" normalizeH="0" baseline="0" noProof="0">
                  <a:ln>
                    <a:noFill/>
                  </a:ln>
                  <a:effectLst/>
                  <a:uLnTx/>
                  <a:uFillTx/>
                  <a:latin typeface="Arial" panose="020B0604020202020204" pitchFamily="34" charset="0"/>
                  <a:ea typeface="+mn-ea"/>
                  <a:cs typeface="+mn-cs"/>
                </a:rPr>
                <a:t>or</a:t>
              </a:r>
              <a:r>
                <a:rPr kumimoji="0" lang="en-US" sz="1100" b="1" i="0" u="none" strike="noStrike" kern="0" cap="none" spc="0" normalizeH="0" baseline="0" noProof="0">
                  <a:ln>
                    <a:noFill/>
                  </a:ln>
                  <a:effectLst/>
                  <a:uLnTx/>
                  <a:uFillTx/>
                  <a:latin typeface="Arial" panose="020B0604020202020204" pitchFamily="34" charset="0"/>
                  <a:ea typeface="+mn-ea"/>
                  <a:cs typeface="+mn-cs"/>
                </a:rPr>
                <a:t> placebo </a:t>
              </a:r>
            </a:p>
          </p:txBody>
        </p:sp>
        <p:sp>
          <p:nvSpPr>
            <p:cNvPr id="50" name="Right Brace 118">
              <a:extLst>
                <a:ext uri="{FF2B5EF4-FFF2-40B4-BE49-F238E27FC236}">
                  <a16:creationId xmlns:a16="http://schemas.microsoft.com/office/drawing/2014/main" id="{5983BE8A-2018-DA45-9F17-35AAD11041EF}"/>
                </a:ext>
              </a:extLst>
            </p:cNvPr>
            <p:cNvSpPr/>
            <p:nvPr/>
          </p:nvSpPr>
          <p:spPr>
            <a:xfrm rot="16200004">
              <a:off x="6081634" y="920031"/>
              <a:ext cx="363825" cy="6349916"/>
            </a:xfrm>
            <a:custGeom>
              <a:avLst/>
              <a:gdLst>
                <a:gd name="f0" fmla="val 10800000"/>
                <a:gd name="f1" fmla="val 5400000"/>
                <a:gd name="f2" fmla="val 16200000"/>
                <a:gd name="f3" fmla="val 180"/>
                <a:gd name="f4" fmla="val w"/>
                <a:gd name="f5" fmla="val h"/>
                <a:gd name="f6" fmla="val ss"/>
                <a:gd name="f7" fmla="val 0"/>
                <a:gd name="f8" fmla="*/ 5419351 1 1725033"/>
                <a:gd name="f9" fmla="+- 0 0 5400000"/>
                <a:gd name="f10" fmla="val 27185"/>
                <a:gd name="f11" fmla="val 50000"/>
                <a:gd name="f12" fmla="+- 0 0 -180"/>
                <a:gd name="f13" fmla="+- 0 0 -270"/>
                <a:gd name="f14" fmla="+- 0 0 -360"/>
                <a:gd name="f15" fmla="abs f4"/>
                <a:gd name="f16" fmla="abs f5"/>
                <a:gd name="f17" fmla="abs f6"/>
                <a:gd name="f18" fmla="+- 2700000 f1 0"/>
                <a:gd name="f19" fmla="*/ f12 f0 1"/>
                <a:gd name="f20" fmla="*/ f13 f0 1"/>
                <a:gd name="f21" fmla="*/ f14 f0 1"/>
                <a:gd name="f22" fmla="?: f15 f4 1"/>
                <a:gd name="f23" fmla="?: f16 f5 1"/>
                <a:gd name="f24" fmla="?: f17 f6 1"/>
                <a:gd name="f25" fmla="+- f18 0 f1"/>
                <a:gd name="f26" fmla="*/ f19 1 f3"/>
                <a:gd name="f27" fmla="*/ f20 1 f3"/>
                <a:gd name="f28" fmla="*/ f21 1 f3"/>
                <a:gd name="f29" fmla="*/ f22 1 21600"/>
                <a:gd name="f30" fmla="*/ f23 1 21600"/>
                <a:gd name="f31" fmla="*/ 21600 f22 1"/>
                <a:gd name="f32" fmla="*/ 21600 f23 1"/>
                <a:gd name="f33" fmla="+- f25 f1 0"/>
                <a:gd name="f34" fmla="+- f26 0 f1"/>
                <a:gd name="f35" fmla="+- f27 0 f1"/>
                <a:gd name="f36" fmla="+- f28 0 f1"/>
                <a:gd name="f37" fmla="min f30 f29"/>
                <a:gd name="f38" fmla="*/ f31 1 f24"/>
                <a:gd name="f39" fmla="*/ f32 1 f24"/>
                <a:gd name="f40" fmla="*/ f33 f8 1"/>
                <a:gd name="f41" fmla="val f38"/>
                <a:gd name="f42" fmla="val f39"/>
                <a:gd name="f43" fmla="*/ f40 1 f0"/>
                <a:gd name="f44" fmla="*/ f7 f37 1"/>
                <a:gd name="f45" fmla="+- f42 0 f7"/>
                <a:gd name="f46" fmla="+- f41 0 f7"/>
                <a:gd name="f47" fmla="+- 0 0 f43"/>
                <a:gd name="f48" fmla="*/ f41 f37 1"/>
                <a:gd name="f49" fmla="*/ f42 f37 1"/>
                <a:gd name="f50" fmla="*/ f46 1 2"/>
                <a:gd name="f51" fmla="min f46 f45"/>
                <a:gd name="f52" fmla="*/ f45 f11 1"/>
                <a:gd name="f53" fmla="+- 0 0 f47"/>
                <a:gd name="f54" fmla="+- f7 f50 0"/>
                <a:gd name="f55" fmla="*/ f51 f10 1"/>
                <a:gd name="f56" fmla="*/ f52 1 100000"/>
                <a:gd name="f57" fmla="*/ f53 f0 1"/>
                <a:gd name="f58" fmla="*/ f50 f37 1"/>
                <a:gd name="f59" fmla="*/ f55 1 100000"/>
                <a:gd name="f60" fmla="*/ f57 1 f8"/>
                <a:gd name="f61" fmla="*/ f54 f37 1"/>
                <a:gd name="f62" fmla="*/ f56 f37 1"/>
                <a:gd name="f63" fmla="+- f56 0 f59"/>
                <a:gd name="f64" fmla="+- f42 0 f59"/>
                <a:gd name="f65" fmla="+- f60 0 f1"/>
                <a:gd name="f66" fmla="*/ f59 f37 1"/>
                <a:gd name="f67" fmla="cos 1 f65"/>
                <a:gd name="f68" fmla="sin 1 f65"/>
                <a:gd name="f69" fmla="*/ f63 f37 1"/>
                <a:gd name="f70" fmla="*/ f64 f37 1"/>
                <a:gd name="f71" fmla="+- 0 0 f67"/>
                <a:gd name="f72" fmla="+- 0 0 f68"/>
                <a:gd name="f73" fmla="+- 0 0 f71"/>
                <a:gd name="f74" fmla="+- 0 0 f72"/>
                <a:gd name="f75" fmla="val f73"/>
                <a:gd name="f76" fmla="val f74"/>
                <a:gd name="f77" fmla="*/ f75 f50 1"/>
                <a:gd name="f78" fmla="*/ f76 f59 1"/>
                <a:gd name="f79" fmla="+- f7 f77 0"/>
                <a:gd name="f80" fmla="+- f59 0 f78"/>
                <a:gd name="f81" fmla="+- f42 f78 0"/>
                <a:gd name="f82" fmla="+- f81 0 f59"/>
                <a:gd name="f83" fmla="*/ f80 f37 1"/>
                <a:gd name="f84" fmla="*/ f79 f37 1"/>
                <a:gd name="f85" fmla="*/ f82 f37 1"/>
              </a:gdLst>
              <a:ahLst/>
              <a:cxnLst>
                <a:cxn ang="3cd4">
                  <a:pos x="hc" y="t"/>
                </a:cxn>
                <a:cxn ang="0">
                  <a:pos x="r" y="vc"/>
                </a:cxn>
                <a:cxn ang="cd4">
                  <a:pos x="hc" y="b"/>
                </a:cxn>
                <a:cxn ang="cd2">
                  <a:pos x="l" y="vc"/>
                </a:cxn>
                <a:cxn ang="f34">
                  <a:pos x="f44" y="f44"/>
                </a:cxn>
                <a:cxn ang="f35">
                  <a:pos x="f48" y="f62"/>
                </a:cxn>
                <a:cxn ang="f36">
                  <a:pos x="f44" y="f49"/>
                </a:cxn>
              </a:cxnLst>
              <a:rect l="f44" t="f83" r="f84" b="f85"/>
              <a:pathLst>
                <a:path stroke="0">
                  <a:moveTo>
                    <a:pt x="f44" y="f44"/>
                  </a:moveTo>
                  <a:arcTo wR="f58" hR="f66" stAng="f2" swAng="f1"/>
                  <a:lnTo>
                    <a:pt x="f61" y="f69"/>
                  </a:lnTo>
                  <a:arcTo wR="f58" hR="f66" stAng="f0" swAng="f9"/>
                  <a:arcTo wR="f58" hR="f66" stAng="f2" swAng="f9"/>
                  <a:lnTo>
                    <a:pt x="f61" y="f70"/>
                  </a:lnTo>
                  <a:arcTo wR="f58" hR="f66" stAng="f7" swAng="f1"/>
                  <a:close/>
                </a:path>
                <a:path fill="none">
                  <a:moveTo>
                    <a:pt x="f44" y="f44"/>
                  </a:moveTo>
                  <a:arcTo wR="f58" hR="f66" stAng="f2" swAng="f1"/>
                  <a:lnTo>
                    <a:pt x="f61" y="f69"/>
                  </a:lnTo>
                  <a:arcTo wR="f58" hR="f66" stAng="f0" swAng="f9"/>
                  <a:arcTo wR="f58" hR="f66" stAng="f2" swAng="f9"/>
                  <a:lnTo>
                    <a:pt x="f61" y="f70"/>
                  </a:lnTo>
                  <a:arcTo wR="f58" hR="f66" stAng="f7" swAng="f1"/>
                </a:path>
              </a:pathLst>
            </a:custGeom>
            <a:noFill/>
            <a:ln w="22229"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TextBox 119">
              <a:extLst>
                <a:ext uri="{FF2B5EF4-FFF2-40B4-BE49-F238E27FC236}">
                  <a16:creationId xmlns:a16="http://schemas.microsoft.com/office/drawing/2014/main" id="{79FC365A-1BE5-1547-9597-538620B671D3}"/>
                </a:ext>
              </a:extLst>
            </p:cNvPr>
            <p:cNvSpPr txBox="1"/>
            <p:nvPr/>
          </p:nvSpPr>
          <p:spPr>
            <a:xfrm>
              <a:off x="806695" y="5189655"/>
              <a:ext cx="991950" cy="44319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effectLst/>
                  <a:uLnTx/>
                  <a:uFillTx/>
                  <a:latin typeface="Arial" panose="020B0604020202020204" pitchFamily="34" charset="0"/>
                  <a:ea typeface="+mn-ea"/>
                  <a:cs typeface="+mn-cs"/>
                </a:rPr>
                <a:t>Study Week:</a:t>
              </a:r>
            </a:p>
          </p:txBody>
        </p:sp>
        <p:sp>
          <p:nvSpPr>
            <p:cNvPr id="52" name="TextBox 120">
              <a:extLst>
                <a:ext uri="{FF2B5EF4-FFF2-40B4-BE49-F238E27FC236}">
                  <a16:creationId xmlns:a16="http://schemas.microsoft.com/office/drawing/2014/main" id="{DB0620B7-E307-9C48-8006-15281AD51FD7}"/>
                </a:ext>
              </a:extLst>
            </p:cNvPr>
            <p:cNvSpPr txBox="1"/>
            <p:nvPr/>
          </p:nvSpPr>
          <p:spPr>
            <a:xfrm>
              <a:off x="1643082" y="5369010"/>
              <a:ext cx="381003"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-2</a:t>
              </a:r>
            </a:p>
          </p:txBody>
        </p:sp>
        <p:sp>
          <p:nvSpPr>
            <p:cNvPr id="53" name="TextBox 121">
              <a:extLst>
                <a:ext uri="{FF2B5EF4-FFF2-40B4-BE49-F238E27FC236}">
                  <a16:creationId xmlns:a16="http://schemas.microsoft.com/office/drawing/2014/main" id="{47E4E4A3-D391-E34E-80CB-3B36A473502B}"/>
                </a:ext>
              </a:extLst>
            </p:cNvPr>
            <p:cNvSpPr txBox="1"/>
            <p:nvPr/>
          </p:nvSpPr>
          <p:spPr>
            <a:xfrm>
              <a:off x="806695" y="4316852"/>
              <a:ext cx="1028416" cy="44319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effectLst/>
                  <a:uLnTx/>
                  <a:uFillTx/>
                  <a:latin typeface="Arial" panose="020B0604020202020204" pitchFamily="34" charset="0"/>
                  <a:ea typeface="+mn-ea"/>
                  <a:cs typeface="+mn-cs"/>
                </a:rPr>
                <a:t>Study </a:t>
              </a:r>
              <a:br>
                <a:rPr kumimoji="0" lang="en-US" sz="1200" b="0" i="0" u="none" strike="noStrike" kern="0" cap="none" spc="0" normalizeH="0" baseline="0" noProof="0">
                  <a:ln>
                    <a:noFill/>
                  </a:ln>
                  <a:effectLst/>
                  <a:uLnTx/>
                  <a:uFillTx/>
                  <a:latin typeface="Arial" panose="020B0604020202020204" pitchFamily="34" charset="0"/>
                  <a:ea typeface="+mn-ea"/>
                  <a:cs typeface="+mn-cs"/>
                </a:rPr>
              </a:br>
              <a:r>
                <a:rPr kumimoji="0" lang="en-US" sz="1200" b="0" i="0" u="none" strike="noStrike" kern="0" cap="none" spc="0" normalizeH="0" baseline="0" noProof="0">
                  <a:ln>
                    <a:noFill/>
                  </a:ln>
                  <a:effectLst/>
                  <a:uLnTx/>
                  <a:uFillTx/>
                  <a:latin typeface="Arial" panose="020B0604020202020204" pitchFamily="34" charset="0"/>
                  <a:ea typeface="+mn-ea"/>
                  <a:cs typeface="+mn-cs"/>
                </a:rPr>
                <a:t>Drug:</a:t>
              </a:r>
            </a:p>
          </p:txBody>
        </p:sp>
        <p:sp>
          <p:nvSpPr>
            <p:cNvPr id="54" name="TextBox 122">
              <a:extLst>
                <a:ext uri="{FF2B5EF4-FFF2-40B4-BE49-F238E27FC236}">
                  <a16:creationId xmlns:a16="http://schemas.microsoft.com/office/drawing/2014/main" id="{626EEBF3-88B6-F34E-BB66-72F5D1D9EA7F}"/>
                </a:ext>
              </a:extLst>
            </p:cNvPr>
            <p:cNvSpPr txBox="1"/>
            <p:nvPr/>
          </p:nvSpPr>
          <p:spPr>
            <a:xfrm>
              <a:off x="806695" y="4755590"/>
              <a:ext cx="991950" cy="44319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effectLst/>
                  <a:uLnTx/>
                  <a:uFillTx/>
                  <a:latin typeface="Arial" panose="020B0604020202020204" pitchFamily="34" charset="0"/>
                  <a:ea typeface="+mn-ea"/>
                  <a:cs typeface="+mn-cs"/>
                </a:rPr>
                <a:t>Study Visits:</a:t>
              </a:r>
            </a:p>
          </p:txBody>
        </p:sp>
        <p:sp>
          <p:nvSpPr>
            <p:cNvPr id="55" name="Rectangle 123">
              <a:extLst>
                <a:ext uri="{FF2B5EF4-FFF2-40B4-BE49-F238E27FC236}">
                  <a16:creationId xmlns:a16="http://schemas.microsoft.com/office/drawing/2014/main" id="{F7DC2A2C-CB54-7644-BB78-C12B7D18E945}"/>
                </a:ext>
              </a:extLst>
            </p:cNvPr>
            <p:cNvSpPr/>
            <p:nvPr/>
          </p:nvSpPr>
          <p:spPr>
            <a:xfrm>
              <a:off x="1809571" y="4336741"/>
              <a:ext cx="1154246" cy="442770"/>
            </a:xfrm>
            <a:prstGeom prst="rect">
              <a:avLst/>
            </a:prstGeom>
            <a:noFill/>
            <a:ln w="22229"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TextBox 124">
              <a:extLst>
                <a:ext uri="{FF2B5EF4-FFF2-40B4-BE49-F238E27FC236}">
                  <a16:creationId xmlns:a16="http://schemas.microsoft.com/office/drawing/2014/main" id="{BE4F8B86-A95B-0B4A-ADC2-2550E6FACCE6}"/>
                </a:ext>
              </a:extLst>
            </p:cNvPr>
            <p:cNvSpPr txBox="1"/>
            <p:nvPr/>
          </p:nvSpPr>
          <p:spPr>
            <a:xfrm>
              <a:off x="1959779" y="4380385"/>
              <a:ext cx="853830" cy="3554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effectLst/>
                  <a:uLnTx/>
                  <a:uFillTx/>
                  <a:latin typeface="Arial" panose="020B0604020202020204" pitchFamily="34" charset="0"/>
                  <a:ea typeface="+mn-ea"/>
                  <a:cs typeface="+mn-cs"/>
                </a:rPr>
                <a:t>Open-label placebo</a:t>
              </a:r>
            </a:p>
          </p:txBody>
        </p:sp>
        <p:sp>
          <p:nvSpPr>
            <p:cNvPr id="57" name="TextBox 125">
              <a:extLst>
                <a:ext uri="{FF2B5EF4-FFF2-40B4-BE49-F238E27FC236}">
                  <a16:creationId xmlns:a16="http://schemas.microsoft.com/office/drawing/2014/main" id="{3746502C-9012-7A4C-AE20-4D5EE224C6B4}"/>
                </a:ext>
              </a:extLst>
            </p:cNvPr>
            <p:cNvSpPr txBox="1"/>
            <p:nvPr/>
          </p:nvSpPr>
          <p:spPr>
            <a:xfrm>
              <a:off x="2284062" y="5632319"/>
              <a:ext cx="1324188" cy="3847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effectLst/>
                  <a:uLnTx/>
                  <a:uFillTx/>
                  <a:latin typeface="Arial" panose="020B0604020202020204" pitchFamily="34" charset="0"/>
                  <a:ea typeface="+mn-ea"/>
                  <a:cs typeface="+mn-cs"/>
                </a:rPr>
                <a:t>Baseline/</a:t>
              </a:r>
            </a:p>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effectLst/>
                  <a:uLnTx/>
                  <a:uFillTx/>
                  <a:latin typeface="Arial" panose="020B0604020202020204" pitchFamily="34" charset="0"/>
                  <a:ea typeface="+mn-ea"/>
                  <a:cs typeface="+mn-cs"/>
                </a:rPr>
                <a:t>Randomization</a:t>
              </a:r>
            </a:p>
          </p:txBody>
        </p:sp>
        <p:sp>
          <p:nvSpPr>
            <p:cNvPr id="58" name="TextBox 126">
              <a:extLst>
                <a:ext uri="{FF2B5EF4-FFF2-40B4-BE49-F238E27FC236}">
                  <a16:creationId xmlns:a16="http://schemas.microsoft.com/office/drawing/2014/main" id="{8B46D1C6-DE83-2D46-990E-E49156CBA778}"/>
                </a:ext>
              </a:extLst>
            </p:cNvPr>
            <p:cNvSpPr txBox="1"/>
            <p:nvPr/>
          </p:nvSpPr>
          <p:spPr>
            <a:xfrm>
              <a:off x="8976028" y="5632319"/>
              <a:ext cx="1114068" cy="3847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0" cap="none" spc="0" normalizeH="0" baseline="0" noProof="0" dirty="0">
                  <a:ln>
                    <a:noFill/>
                  </a:ln>
                  <a:effectLst/>
                  <a:uLnTx/>
                  <a:uFillTx/>
                  <a:latin typeface="Arial" panose="020B0604020202020204" pitchFamily="34" charset="0"/>
                  <a:ea typeface="+mn-ea"/>
                  <a:cs typeface="+mn-cs"/>
                </a:rPr>
                <a:t>Primary Outcome Visit</a:t>
              </a:r>
            </a:p>
          </p:txBody>
        </p:sp>
        <p:sp>
          <p:nvSpPr>
            <p:cNvPr id="59" name="TextBox 127">
              <a:extLst>
                <a:ext uri="{FF2B5EF4-FFF2-40B4-BE49-F238E27FC236}">
                  <a16:creationId xmlns:a16="http://schemas.microsoft.com/office/drawing/2014/main" id="{EA567FC4-8B59-D240-91F3-0A0200A9921C}"/>
                </a:ext>
              </a:extLst>
            </p:cNvPr>
            <p:cNvSpPr txBox="1"/>
            <p:nvPr/>
          </p:nvSpPr>
          <p:spPr>
            <a:xfrm>
              <a:off x="10738815" y="5632319"/>
              <a:ext cx="921888" cy="3847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0" cap="none" spc="0" normalizeH="0" baseline="0" noProof="0">
                  <a:ln>
                    <a:noFill/>
                  </a:ln>
                  <a:effectLst/>
                  <a:uLnTx/>
                  <a:uFillTx/>
                  <a:latin typeface="Arial" panose="020B0604020202020204" pitchFamily="34" charset="0"/>
                  <a:ea typeface="+mn-ea"/>
                  <a:cs typeface="+mn-cs"/>
                </a:rPr>
                <a:t>End of Study Visit</a:t>
              </a:r>
            </a:p>
          </p:txBody>
        </p:sp>
        <p:sp>
          <p:nvSpPr>
            <p:cNvPr id="60" name="Right Brace 128">
              <a:extLst>
                <a:ext uri="{FF2B5EF4-FFF2-40B4-BE49-F238E27FC236}">
                  <a16:creationId xmlns:a16="http://schemas.microsoft.com/office/drawing/2014/main" id="{8D1925F0-6A9F-334E-8962-48AA05007B56}"/>
                </a:ext>
              </a:extLst>
            </p:cNvPr>
            <p:cNvSpPr/>
            <p:nvPr/>
          </p:nvSpPr>
          <p:spPr>
            <a:xfrm rot="16200004">
              <a:off x="2204782" y="3473797"/>
              <a:ext cx="363825" cy="1242391"/>
            </a:xfrm>
            <a:custGeom>
              <a:avLst/>
              <a:gdLst>
                <a:gd name="f0" fmla="val 10800000"/>
                <a:gd name="f1" fmla="val 5400000"/>
                <a:gd name="f2" fmla="val 16200000"/>
                <a:gd name="f3" fmla="val 180"/>
                <a:gd name="f4" fmla="val w"/>
                <a:gd name="f5" fmla="val h"/>
                <a:gd name="f6" fmla="val ss"/>
                <a:gd name="f7" fmla="val 0"/>
                <a:gd name="f8" fmla="*/ 5419351 1 1725033"/>
                <a:gd name="f9" fmla="+- 0 0 5400000"/>
                <a:gd name="f10" fmla="val 27185"/>
                <a:gd name="f11" fmla="val 50000"/>
                <a:gd name="f12" fmla="+- 0 0 -180"/>
                <a:gd name="f13" fmla="+- 0 0 -270"/>
                <a:gd name="f14" fmla="+- 0 0 -360"/>
                <a:gd name="f15" fmla="abs f4"/>
                <a:gd name="f16" fmla="abs f5"/>
                <a:gd name="f17" fmla="abs f6"/>
                <a:gd name="f18" fmla="+- 2700000 f1 0"/>
                <a:gd name="f19" fmla="*/ f12 f0 1"/>
                <a:gd name="f20" fmla="*/ f13 f0 1"/>
                <a:gd name="f21" fmla="*/ f14 f0 1"/>
                <a:gd name="f22" fmla="?: f15 f4 1"/>
                <a:gd name="f23" fmla="?: f16 f5 1"/>
                <a:gd name="f24" fmla="?: f17 f6 1"/>
                <a:gd name="f25" fmla="+- f18 0 f1"/>
                <a:gd name="f26" fmla="*/ f19 1 f3"/>
                <a:gd name="f27" fmla="*/ f20 1 f3"/>
                <a:gd name="f28" fmla="*/ f21 1 f3"/>
                <a:gd name="f29" fmla="*/ f22 1 21600"/>
                <a:gd name="f30" fmla="*/ f23 1 21600"/>
                <a:gd name="f31" fmla="*/ 21600 f22 1"/>
                <a:gd name="f32" fmla="*/ 21600 f23 1"/>
                <a:gd name="f33" fmla="+- f25 f1 0"/>
                <a:gd name="f34" fmla="+- f26 0 f1"/>
                <a:gd name="f35" fmla="+- f27 0 f1"/>
                <a:gd name="f36" fmla="+- f28 0 f1"/>
                <a:gd name="f37" fmla="min f30 f29"/>
                <a:gd name="f38" fmla="*/ f31 1 f24"/>
                <a:gd name="f39" fmla="*/ f32 1 f24"/>
                <a:gd name="f40" fmla="*/ f33 f8 1"/>
                <a:gd name="f41" fmla="val f38"/>
                <a:gd name="f42" fmla="val f39"/>
                <a:gd name="f43" fmla="*/ f40 1 f0"/>
                <a:gd name="f44" fmla="*/ f7 f37 1"/>
                <a:gd name="f45" fmla="+- f42 0 f7"/>
                <a:gd name="f46" fmla="+- f41 0 f7"/>
                <a:gd name="f47" fmla="+- 0 0 f43"/>
                <a:gd name="f48" fmla="*/ f41 f37 1"/>
                <a:gd name="f49" fmla="*/ f42 f37 1"/>
                <a:gd name="f50" fmla="*/ f46 1 2"/>
                <a:gd name="f51" fmla="min f46 f45"/>
                <a:gd name="f52" fmla="*/ f45 f11 1"/>
                <a:gd name="f53" fmla="+- 0 0 f47"/>
                <a:gd name="f54" fmla="+- f7 f50 0"/>
                <a:gd name="f55" fmla="*/ f51 f10 1"/>
                <a:gd name="f56" fmla="*/ f52 1 100000"/>
                <a:gd name="f57" fmla="*/ f53 f0 1"/>
                <a:gd name="f58" fmla="*/ f50 f37 1"/>
                <a:gd name="f59" fmla="*/ f55 1 100000"/>
                <a:gd name="f60" fmla="*/ f57 1 f8"/>
                <a:gd name="f61" fmla="*/ f54 f37 1"/>
                <a:gd name="f62" fmla="*/ f56 f37 1"/>
                <a:gd name="f63" fmla="+- f56 0 f59"/>
                <a:gd name="f64" fmla="+- f42 0 f59"/>
                <a:gd name="f65" fmla="+- f60 0 f1"/>
                <a:gd name="f66" fmla="*/ f59 f37 1"/>
                <a:gd name="f67" fmla="cos 1 f65"/>
                <a:gd name="f68" fmla="sin 1 f65"/>
                <a:gd name="f69" fmla="*/ f63 f37 1"/>
                <a:gd name="f70" fmla="*/ f64 f37 1"/>
                <a:gd name="f71" fmla="+- 0 0 f67"/>
                <a:gd name="f72" fmla="+- 0 0 f68"/>
                <a:gd name="f73" fmla="+- 0 0 f71"/>
                <a:gd name="f74" fmla="+- 0 0 f72"/>
                <a:gd name="f75" fmla="val f73"/>
                <a:gd name="f76" fmla="val f74"/>
                <a:gd name="f77" fmla="*/ f75 f50 1"/>
                <a:gd name="f78" fmla="*/ f76 f59 1"/>
                <a:gd name="f79" fmla="+- f7 f77 0"/>
                <a:gd name="f80" fmla="+- f59 0 f78"/>
                <a:gd name="f81" fmla="+- f42 f78 0"/>
                <a:gd name="f82" fmla="+- f81 0 f59"/>
                <a:gd name="f83" fmla="*/ f80 f37 1"/>
                <a:gd name="f84" fmla="*/ f79 f37 1"/>
                <a:gd name="f85" fmla="*/ f82 f37 1"/>
              </a:gdLst>
              <a:ahLst/>
              <a:cxnLst>
                <a:cxn ang="3cd4">
                  <a:pos x="hc" y="t"/>
                </a:cxn>
                <a:cxn ang="0">
                  <a:pos x="r" y="vc"/>
                </a:cxn>
                <a:cxn ang="cd4">
                  <a:pos x="hc" y="b"/>
                </a:cxn>
                <a:cxn ang="cd2">
                  <a:pos x="l" y="vc"/>
                </a:cxn>
                <a:cxn ang="f34">
                  <a:pos x="f44" y="f44"/>
                </a:cxn>
                <a:cxn ang="f35">
                  <a:pos x="f48" y="f62"/>
                </a:cxn>
                <a:cxn ang="f36">
                  <a:pos x="f44" y="f49"/>
                </a:cxn>
              </a:cxnLst>
              <a:rect l="f44" t="f83" r="f84" b="f85"/>
              <a:pathLst>
                <a:path stroke="0">
                  <a:moveTo>
                    <a:pt x="f44" y="f44"/>
                  </a:moveTo>
                  <a:arcTo wR="f58" hR="f66" stAng="f2" swAng="f1"/>
                  <a:lnTo>
                    <a:pt x="f61" y="f69"/>
                  </a:lnTo>
                  <a:arcTo wR="f58" hR="f66" stAng="f0" swAng="f9"/>
                  <a:arcTo wR="f58" hR="f66" stAng="f2" swAng="f9"/>
                  <a:lnTo>
                    <a:pt x="f61" y="f70"/>
                  </a:lnTo>
                  <a:arcTo wR="f58" hR="f66" stAng="f7" swAng="f1"/>
                  <a:close/>
                </a:path>
                <a:path fill="none">
                  <a:moveTo>
                    <a:pt x="f44" y="f44"/>
                  </a:moveTo>
                  <a:arcTo wR="f58" hR="f66" stAng="f2" swAng="f1"/>
                  <a:lnTo>
                    <a:pt x="f61" y="f69"/>
                  </a:lnTo>
                  <a:arcTo wR="f58" hR="f66" stAng="f0" swAng="f9"/>
                  <a:arcTo wR="f58" hR="f66" stAng="f2" swAng="f9"/>
                  <a:lnTo>
                    <a:pt x="f61" y="f70"/>
                  </a:lnTo>
                  <a:arcTo wR="f58" hR="f66" stAng="f7" swAng="f1"/>
                </a:path>
              </a:pathLst>
            </a:custGeom>
            <a:noFill/>
            <a:ln w="22229"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Right Brace 129">
              <a:extLst>
                <a:ext uri="{FF2B5EF4-FFF2-40B4-BE49-F238E27FC236}">
                  <a16:creationId xmlns:a16="http://schemas.microsoft.com/office/drawing/2014/main" id="{21A44739-939F-FF46-8CE5-19E76D05334A}"/>
                </a:ext>
              </a:extLst>
            </p:cNvPr>
            <p:cNvSpPr/>
            <p:nvPr/>
          </p:nvSpPr>
          <p:spPr>
            <a:xfrm rot="16200004">
              <a:off x="10160846" y="3230495"/>
              <a:ext cx="363825" cy="1728993"/>
            </a:xfrm>
            <a:custGeom>
              <a:avLst/>
              <a:gdLst>
                <a:gd name="f0" fmla="val 10800000"/>
                <a:gd name="f1" fmla="val 5400000"/>
                <a:gd name="f2" fmla="val 16200000"/>
                <a:gd name="f3" fmla="val 180"/>
                <a:gd name="f4" fmla="val w"/>
                <a:gd name="f5" fmla="val h"/>
                <a:gd name="f6" fmla="val ss"/>
                <a:gd name="f7" fmla="val 0"/>
                <a:gd name="f8" fmla="*/ 5419351 1 1725033"/>
                <a:gd name="f9" fmla="+- 0 0 5400000"/>
                <a:gd name="f10" fmla="val 27185"/>
                <a:gd name="f11" fmla="val 50000"/>
                <a:gd name="f12" fmla="+- 0 0 -180"/>
                <a:gd name="f13" fmla="+- 0 0 -270"/>
                <a:gd name="f14" fmla="+- 0 0 -360"/>
                <a:gd name="f15" fmla="abs f4"/>
                <a:gd name="f16" fmla="abs f5"/>
                <a:gd name="f17" fmla="abs f6"/>
                <a:gd name="f18" fmla="+- 2700000 f1 0"/>
                <a:gd name="f19" fmla="*/ f12 f0 1"/>
                <a:gd name="f20" fmla="*/ f13 f0 1"/>
                <a:gd name="f21" fmla="*/ f14 f0 1"/>
                <a:gd name="f22" fmla="?: f15 f4 1"/>
                <a:gd name="f23" fmla="?: f16 f5 1"/>
                <a:gd name="f24" fmla="?: f17 f6 1"/>
                <a:gd name="f25" fmla="+- f18 0 f1"/>
                <a:gd name="f26" fmla="*/ f19 1 f3"/>
                <a:gd name="f27" fmla="*/ f20 1 f3"/>
                <a:gd name="f28" fmla="*/ f21 1 f3"/>
                <a:gd name="f29" fmla="*/ f22 1 21600"/>
                <a:gd name="f30" fmla="*/ f23 1 21600"/>
                <a:gd name="f31" fmla="*/ 21600 f22 1"/>
                <a:gd name="f32" fmla="*/ 21600 f23 1"/>
                <a:gd name="f33" fmla="+- f25 f1 0"/>
                <a:gd name="f34" fmla="+- f26 0 f1"/>
                <a:gd name="f35" fmla="+- f27 0 f1"/>
                <a:gd name="f36" fmla="+- f28 0 f1"/>
                <a:gd name="f37" fmla="min f30 f29"/>
                <a:gd name="f38" fmla="*/ f31 1 f24"/>
                <a:gd name="f39" fmla="*/ f32 1 f24"/>
                <a:gd name="f40" fmla="*/ f33 f8 1"/>
                <a:gd name="f41" fmla="val f38"/>
                <a:gd name="f42" fmla="val f39"/>
                <a:gd name="f43" fmla="*/ f40 1 f0"/>
                <a:gd name="f44" fmla="*/ f7 f37 1"/>
                <a:gd name="f45" fmla="+- f42 0 f7"/>
                <a:gd name="f46" fmla="+- f41 0 f7"/>
                <a:gd name="f47" fmla="+- 0 0 f43"/>
                <a:gd name="f48" fmla="*/ f41 f37 1"/>
                <a:gd name="f49" fmla="*/ f42 f37 1"/>
                <a:gd name="f50" fmla="*/ f46 1 2"/>
                <a:gd name="f51" fmla="min f46 f45"/>
                <a:gd name="f52" fmla="*/ f45 f11 1"/>
                <a:gd name="f53" fmla="+- 0 0 f47"/>
                <a:gd name="f54" fmla="+- f7 f50 0"/>
                <a:gd name="f55" fmla="*/ f51 f10 1"/>
                <a:gd name="f56" fmla="*/ f52 1 100000"/>
                <a:gd name="f57" fmla="*/ f53 f0 1"/>
                <a:gd name="f58" fmla="*/ f50 f37 1"/>
                <a:gd name="f59" fmla="*/ f55 1 100000"/>
                <a:gd name="f60" fmla="*/ f57 1 f8"/>
                <a:gd name="f61" fmla="*/ f54 f37 1"/>
                <a:gd name="f62" fmla="*/ f56 f37 1"/>
                <a:gd name="f63" fmla="+- f56 0 f59"/>
                <a:gd name="f64" fmla="+- f42 0 f59"/>
                <a:gd name="f65" fmla="+- f60 0 f1"/>
                <a:gd name="f66" fmla="*/ f59 f37 1"/>
                <a:gd name="f67" fmla="cos 1 f65"/>
                <a:gd name="f68" fmla="sin 1 f65"/>
                <a:gd name="f69" fmla="*/ f63 f37 1"/>
                <a:gd name="f70" fmla="*/ f64 f37 1"/>
                <a:gd name="f71" fmla="+- 0 0 f67"/>
                <a:gd name="f72" fmla="+- 0 0 f68"/>
                <a:gd name="f73" fmla="+- 0 0 f71"/>
                <a:gd name="f74" fmla="+- 0 0 f72"/>
                <a:gd name="f75" fmla="val f73"/>
                <a:gd name="f76" fmla="val f74"/>
                <a:gd name="f77" fmla="*/ f75 f50 1"/>
                <a:gd name="f78" fmla="*/ f76 f59 1"/>
                <a:gd name="f79" fmla="+- f7 f77 0"/>
                <a:gd name="f80" fmla="+- f59 0 f78"/>
                <a:gd name="f81" fmla="+- f42 f78 0"/>
                <a:gd name="f82" fmla="+- f81 0 f59"/>
                <a:gd name="f83" fmla="*/ f80 f37 1"/>
                <a:gd name="f84" fmla="*/ f79 f37 1"/>
                <a:gd name="f85" fmla="*/ f82 f37 1"/>
              </a:gdLst>
              <a:ahLst/>
              <a:cxnLst>
                <a:cxn ang="3cd4">
                  <a:pos x="hc" y="t"/>
                </a:cxn>
                <a:cxn ang="0">
                  <a:pos x="r" y="vc"/>
                </a:cxn>
                <a:cxn ang="cd4">
                  <a:pos x="hc" y="b"/>
                </a:cxn>
                <a:cxn ang="cd2">
                  <a:pos x="l" y="vc"/>
                </a:cxn>
                <a:cxn ang="f34">
                  <a:pos x="f44" y="f44"/>
                </a:cxn>
                <a:cxn ang="f35">
                  <a:pos x="f48" y="f62"/>
                </a:cxn>
                <a:cxn ang="f36">
                  <a:pos x="f44" y="f49"/>
                </a:cxn>
              </a:cxnLst>
              <a:rect l="f44" t="f83" r="f84" b="f85"/>
              <a:pathLst>
                <a:path stroke="0">
                  <a:moveTo>
                    <a:pt x="f44" y="f44"/>
                  </a:moveTo>
                  <a:arcTo wR="f58" hR="f66" stAng="f2" swAng="f1"/>
                  <a:lnTo>
                    <a:pt x="f61" y="f69"/>
                  </a:lnTo>
                  <a:arcTo wR="f58" hR="f66" stAng="f0" swAng="f9"/>
                  <a:arcTo wR="f58" hR="f66" stAng="f2" swAng="f9"/>
                  <a:lnTo>
                    <a:pt x="f61" y="f70"/>
                  </a:lnTo>
                  <a:arcTo wR="f58" hR="f66" stAng="f7" swAng="f1"/>
                  <a:close/>
                </a:path>
                <a:path fill="none">
                  <a:moveTo>
                    <a:pt x="f44" y="f44"/>
                  </a:moveTo>
                  <a:arcTo wR="f58" hR="f66" stAng="f2" swAng="f1"/>
                  <a:lnTo>
                    <a:pt x="f61" y="f69"/>
                  </a:lnTo>
                  <a:arcTo wR="f58" hR="f66" stAng="f0" swAng="f9"/>
                  <a:arcTo wR="f58" hR="f66" stAng="f2" swAng="f9"/>
                  <a:lnTo>
                    <a:pt x="f61" y="f70"/>
                  </a:lnTo>
                  <a:arcTo wR="f58" hR="f66" stAng="f7" swAng="f1"/>
                </a:path>
              </a:pathLst>
            </a:custGeom>
            <a:noFill/>
            <a:ln w="22229" cap="flat">
              <a:solidFill>
                <a:srgbClr val="0075A9"/>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TextBox 130">
              <a:extLst>
                <a:ext uri="{FF2B5EF4-FFF2-40B4-BE49-F238E27FC236}">
                  <a16:creationId xmlns:a16="http://schemas.microsoft.com/office/drawing/2014/main" id="{BDBA6CDC-9CD8-654D-8929-A803C27D903A}"/>
                </a:ext>
              </a:extLst>
            </p:cNvPr>
            <p:cNvSpPr txBox="1"/>
            <p:nvPr/>
          </p:nvSpPr>
          <p:spPr>
            <a:xfrm>
              <a:off x="4565415" y="3558578"/>
              <a:ext cx="3396262" cy="2970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a:ln>
                    <a:noFill/>
                  </a:ln>
                  <a:effectLst/>
                  <a:uLnTx/>
                  <a:uFillTx/>
                  <a:latin typeface="Arial" panose="020B0604020202020204" pitchFamily="34" charset="0"/>
                  <a:ea typeface="+mn-ea"/>
                  <a:cs typeface="+mn-cs"/>
                </a:rPr>
                <a:t>Primary Assessment Phase</a:t>
              </a:r>
            </a:p>
          </p:txBody>
        </p:sp>
        <p:sp>
          <p:nvSpPr>
            <p:cNvPr id="63" name="TextBox 131">
              <a:extLst>
                <a:ext uri="{FF2B5EF4-FFF2-40B4-BE49-F238E27FC236}">
                  <a16:creationId xmlns:a16="http://schemas.microsoft.com/office/drawing/2014/main" id="{7C015B9C-4B38-E742-8F43-B1A911EBB0C8}"/>
                </a:ext>
              </a:extLst>
            </p:cNvPr>
            <p:cNvSpPr txBox="1"/>
            <p:nvPr/>
          </p:nvSpPr>
          <p:spPr>
            <a:xfrm>
              <a:off x="1401474" y="3562202"/>
              <a:ext cx="1970440" cy="2970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a:ln>
                    <a:noFill/>
                  </a:ln>
                  <a:effectLst/>
                  <a:uLnTx/>
                  <a:uFillTx/>
                  <a:latin typeface="Arial" panose="020B0604020202020204" pitchFamily="34" charset="0"/>
                  <a:ea typeface="+mn-ea"/>
                  <a:cs typeface="+mn-cs"/>
                </a:rPr>
                <a:t>Run-in Phase</a:t>
              </a:r>
            </a:p>
          </p:txBody>
        </p:sp>
        <p:sp>
          <p:nvSpPr>
            <p:cNvPr id="64" name="TextBox 132">
              <a:extLst>
                <a:ext uri="{FF2B5EF4-FFF2-40B4-BE49-F238E27FC236}">
                  <a16:creationId xmlns:a16="http://schemas.microsoft.com/office/drawing/2014/main" id="{FDC46C18-402D-FF47-B835-70B2B35ADD75}"/>
                </a:ext>
              </a:extLst>
            </p:cNvPr>
            <p:cNvSpPr txBox="1"/>
            <p:nvPr/>
          </p:nvSpPr>
          <p:spPr>
            <a:xfrm>
              <a:off x="9084032" y="3353906"/>
              <a:ext cx="2517452" cy="2970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a:ln>
                    <a:noFill/>
                  </a:ln>
                  <a:effectLst/>
                  <a:uLnTx/>
                  <a:uFillTx/>
                  <a:latin typeface="Arial" panose="020B0604020202020204" pitchFamily="34" charset="0"/>
                  <a:ea typeface="+mn-ea"/>
                  <a:cs typeface="+mn-cs"/>
                </a:rPr>
                <a:t>Eosinophil Recovery </a:t>
              </a:r>
            </a:p>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r>
                <a:rPr lang="en-US" sz="1400" b="1" kern="0">
                  <a:latin typeface="Arial" panose="020B0604020202020204" pitchFamily="34" charset="0"/>
                </a:rPr>
                <a:t>Phase</a:t>
              </a:r>
              <a:endParaRPr kumimoji="0" lang="en-US" sz="1400" b="1" i="0" u="none" strike="noStrike" kern="0" cap="none" spc="0" normalizeH="0" baseline="0" noProof="0">
                <a:ln>
                  <a:noFill/>
                </a:ln>
                <a:effectLst/>
                <a:uLnTx/>
                <a:uFillTx/>
                <a:latin typeface="Arial" panose="020B0604020202020204" pitchFamily="34" charset="0"/>
                <a:ea typeface="+mn-ea"/>
                <a:cs typeface="+mn-cs"/>
              </a:endParaRPr>
            </a:p>
          </p:txBody>
        </p:sp>
        <p:sp>
          <p:nvSpPr>
            <p:cNvPr id="65" name="Down Arrow 64">
              <a:extLst>
                <a:ext uri="{FF2B5EF4-FFF2-40B4-BE49-F238E27FC236}">
                  <a16:creationId xmlns:a16="http://schemas.microsoft.com/office/drawing/2014/main" id="{A9FCBC28-85C5-AE47-A493-1C20B038252C}"/>
                </a:ext>
              </a:extLst>
            </p:cNvPr>
            <p:cNvSpPr/>
            <p:nvPr/>
          </p:nvSpPr>
          <p:spPr>
            <a:xfrm>
              <a:off x="9305734" y="3635362"/>
              <a:ext cx="326084" cy="37686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66" name="Content Placeholder 2">
            <a:extLst>
              <a:ext uri="{FF2B5EF4-FFF2-40B4-BE49-F238E27FC236}">
                <a16:creationId xmlns:a16="http://schemas.microsoft.com/office/drawing/2014/main" id="{388753F8-221F-D84E-8A42-A758E411DEA4}"/>
              </a:ext>
            </a:extLst>
          </p:cNvPr>
          <p:cNvSpPr txBox="1"/>
          <p:nvPr/>
        </p:nvSpPr>
        <p:spPr>
          <a:xfrm>
            <a:off x="5585526" y="1842562"/>
            <a:ext cx="3255254" cy="1088574"/>
          </a:xfrm>
          <a:prstGeom prst="rect">
            <a:avLst/>
          </a:prstGeom>
          <a:noFill/>
          <a:ln cap="flat">
            <a:noFill/>
          </a:ln>
        </p:spPr>
        <p:txBody>
          <a:bodyPr vert="horz" wrap="square" lIns="0" tIns="45720" rIns="0" bIns="45720" anchor="t" anchorCtr="0" compatLnSpc="1">
            <a:normAutofit lnSpcReduction="10000"/>
          </a:bodyPr>
          <a:lstStyle/>
          <a:p>
            <a:pPr marL="342900" marR="0" lvl="0" indent="-342900" algn="l" defTabSz="914400" rtl="0" eaLnBrk="1" fontAlgn="auto" latinLnBrk="0" hangingPunct="1">
              <a:lnSpc>
                <a:spcPct val="95000"/>
              </a:lnSpc>
              <a:spcBef>
                <a:spcPts val="0"/>
              </a:spcBef>
              <a:spcAft>
                <a:spcPts val="200"/>
              </a:spcAft>
              <a:buClr>
                <a:srgbClr val="FFFFFF"/>
              </a:buClr>
              <a:buSzPct val="75000"/>
              <a:buFont typeface="Calibri" pitchFamily="34"/>
              <a:buChar char="―"/>
              <a:tabLst/>
              <a:defRPr sz="1800" b="0" i="0" u="none" strike="noStrike" kern="0" cap="none" spc="0" baseline="0">
                <a:solidFill>
                  <a:srgbClr val="000000"/>
                </a:solidFill>
                <a:uFillTx/>
              </a:defRPr>
            </a:pPr>
            <a:r>
              <a:rPr kumimoji="0" lang="en-US" sz="160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Placebo</a:t>
            </a:r>
          </a:p>
          <a:p>
            <a:pPr marL="342900" marR="0" lvl="0" indent="-342900" algn="l" defTabSz="914400" rtl="0" eaLnBrk="1" fontAlgn="auto" latinLnBrk="0" hangingPunct="1">
              <a:lnSpc>
                <a:spcPct val="95000"/>
              </a:lnSpc>
              <a:spcBef>
                <a:spcPts val="0"/>
              </a:spcBef>
              <a:spcAft>
                <a:spcPts val="200"/>
              </a:spcAft>
              <a:buClr>
                <a:srgbClr val="FFFFFF"/>
              </a:buClr>
              <a:buSzPct val="75000"/>
              <a:buFont typeface="Calibri" pitchFamily="34"/>
              <a:buChar char="―"/>
              <a:tabLst/>
              <a:defRPr sz="1800" b="0" i="0" u="none" strike="noStrike" kern="0" cap="none" spc="0" baseline="0">
                <a:solidFill>
                  <a:srgbClr val="000000"/>
                </a:solidFill>
                <a:uFillTx/>
              </a:defRPr>
            </a:pPr>
            <a:r>
              <a:rPr kumimoji="0" lang="en-US" sz="160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Dexpramipexole 75 mg/day, </a:t>
            </a:r>
          </a:p>
          <a:p>
            <a:pPr marL="342900" marR="0" lvl="0" indent="-342900" algn="l" defTabSz="914400" rtl="0" eaLnBrk="1" fontAlgn="auto" latinLnBrk="0" hangingPunct="1">
              <a:lnSpc>
                <a:spcPct val="95000"/>
              </a:lnSpc>
              <a:spcBef>
                <a:spcPts val="0"/>
              </a:spcBef>
              <a:spcAft>
                <a:spcPts val="200"/>
              </a:spcAft>
              <a:buClr>
                <a:srgbClr val="FFFFFF"/>
              </a:buClr>
              <a:buSzPct val="75000"/>
              <a:buFont typeface="Calibri" pitchFamily="34"/>
              <a:buChar char="―"/>
              <a:tabLst/>
              <a:defRPr sz="1800" b="0" i="0" u="none" strike="noStrike" kern="0" cap="none" spc="0" baseline="0">
                <a:solidFill>
                  <a:srgbClr val="000000"/>
                </a:solidFill>
                <a:uFillTx/>
              </a:defRPr>
            </a:pPr>
            <a:r>
              <a:rPr kumimoji="0" lang="en-US" sz="160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Dexpramipexole 150 mg/day</a:t>
            </a:r>
          </a:p>
          <a:p>
            <a:pPr marL="342900" marR="0" lvl="0" indent="-342900" algn="l" defTabSz="914400" rtl="0" eaLnBrk="1" fontAlgn="auto" latinLnBrk="0" hangingPunct="1">
              <a:lnSpc>
                <a:spcPct val="95000"/>
              </a:lnSpc>
              <a:spcBef>
                <a:spcPts val="0"/>
              </a:spcBef>
              <a:spcAft>
                <a:spcPts val="200"/>
              </a:spcAft>
              <a:buClr>
                <a:srgbClr val="FFFFFF"/>
              </a:buClr>
              <a:buSzPct val="75000"/>
              <a:buFont typeface="Calibri" pitchFamily="34"/>
              <a:buChar char="―"/>
              <a:tabLst/>
              <a:defRPr sz="1800" b="0" i="0" u="none" strike="noStrike" kern="0" cap="none" spc="0" baseline="0">
                <a:solidFill>
                  <a:srgbClr val="000000"/>
                </a:solidFill>
                <a:uFillTx/>
              </a:defRPr>
            </a:pPr>
            <a:r>
              <a:rPr kumimoji="0" lang="en-US" sz="160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Dexpramipexole 300 mg/day</a:t>
            </a:r>
          </a:p>
        </p:txBody>
      </p:sp>
      <p:grpSp>
        <p:nvGrpSpPr>
          <p:cNvPr id="67" name="Group 66">
            <a:extLst>
              <a:ext uri="{FF2B5EF4-FFF2-40B4-BE49-F238E27FC236}">
                <a16:creationId xmlns:a16="http://schemas.microsoft.com/office/drawing/2014/main" id="{B5955EBD-7E11-B24A-A985-08DAE2AC79B0}"/>
              </a:ext>
            </a:extLst>
          </p:cNvPr>
          <p:cNvGrpSpPr/>
          <p:nvPr/>
        </p:nvGrpSpPr>
        <p:grpSpPr>
          <a:xfrm>
            <a:off x="2103323" y="1680064"/>
            <a:ext cx="7539314" cy="1281650"/>
            <a:chOff x="2326343" y="1445893"/>
            <a:chExt cx="7539314" cy="1281650"/>
          </a:xfrm>
        </p:grpSpPr>
        <p:sp>
          <p:nvSpPr>
            <p:cNvPr id="68" name="Rectangle 134">
              <a:extLst>
                <a:ext uri="{FF2B5EF4-FFF2-40B4-BE49-F238E27FC236}">
                  <a16:creationId xmlns:a16="http://schemas.microsoft.com/office/drawing/2014/main" id="{F8B53986-8C8B-9D43-9D8F-63648585D105}"/>
                </a:ext>
              </a:extLst>
            </p:cNvPr>
            <p:cNvSpPr/>
            <p:nvPr/>
          </p:nvSpPr>
          <p:spPr>
            <a:xfrm>
              <a:off x="2326343" y="1445893"/>
              <a:ext cx="7539314" cy="1281650"/>
            </a:xfrm>
            <a:prstGeom prst="rect">
              <a:avLst/>
            </a:prstGeom>
            <a:solidFill>
              <a:srgbClr val="0075A9"/>
            </a:solidFill>
            <a:ln w="25402" cap="flat">
              <a:solidFill>
                <a:srgbClr val="002337">
                  <a:alpha val="25000"/>
                </a:srgbClr>
              </a:solidFill>
              <a:prstDash val="solid"/>
              <a:miter/>
            </a:ln>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9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sp>
          <p:nvSpPr>
            <p:cNvPr id="69" name="Content Placeholder 2">
              <a:extLst>
                <a:ext uri="{FF2B5EF4-FFF2-40B4-BE49-F238E27FC236}">
                  <a16:creationId xmlns:a16="http://schemas.microsoft.com/office/drawing/2014/main" id="{C8EF0407-01D4-B649-AB9D-84ACA5ECA7C1}"/>
                </a:ext>
              </a:extLst>
            </p:cNvPr>
            <p:cNvSpPr txBox="1"/>
            <p:nvPr/>
          </p:nvSpPr>
          <p:spPr>
            <a:xfrm>
              <a:off x="2455437" y="1549887"/>
              <a:ext cx="4001243" cy="1125954"/>
            </a:xfrm>
            <a:prstGeom prst="rect">
              <a:avLst/>
            </a:prstGeom>
            <a:noFill/>
            <a:ln cap="flat">
              <a:noFill/>
            </a:ln>
          </p:spPr>
          <p:txBody>
            <a:bodyPr vert="horz" wrap="square" lIns="0" tIns="0" rIns="0" bIns="0" anchor="t" anchorCtr="0" compatLnSpc="1">
              <a:normAutofit fontScale="92500"/>
            </a:bodyPr>
            <a:lstStyle/>
            <a:p>
              <a:pPr marL="0" marR="0" lvl="0" indent="0" algn="l" defTabSz="914400" rtl="0" eaLnBrk="1" fontAlgn="auto" latinLnBrk="0" hangingPunct="1">
                <a:lnSpc>
                  <a:spcPct val="95000"/>
                </a:lnSpc>
                <a:spcBef>
                  <a:spcPts val="1255"/>
                </a:spcBef>
                <a:spcAft>
                  <a:spcPts val="0"/>
                </a:spcAft>
                <a:buClrTx/>
                <a:buSzTx/>
                <a:buFontTx/>
                <a:buNone/>
                <a:tabLst/>
                <a:defRPr sz="1800" b="0" i="0" u="none" strike="noStrike" kern="0" cap="none" spc="0" baseline="0">
                  <a:solidFill>
                    <a:srgbClr val="000000"/>
                  </a:solidFill>
                  <a:uFillTx/>
                </a:defRPr>
              </a:pPr>
              <a:r>
                <a:rPr kumimoji="0" lang="en-US" sz="1600" b="1" i="0" u="sng"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Study Design</a:t>
              </a:r>
            </a:p>
            <a:p>
              <a:pPr marL="173041" marR="0" lvl="0" indent="-173041" algn="l" defTabSz="914400" rtl="0" eaLnBrk="1" fontAlgn="auto" latinLnBrk="0" hangingPunct="1">
                <a:lnSpc>
                  <a:spcPct val="95000"/>
                </a:lnSpc>
                <a:spcBef>
                  <a:spcPts val="300"/>
                </a:spcBef>
                <a:spcAft>
                  <a:spcPts val="0"/>
                </a:spcAft>
                <a:buClrTx/>
                <a:buSzPct val="100000"/>
                <a:buFont typeface="Wingdings" pitchFamily="2"/>
                <a:buChar char="§"/>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100 subjects, 28 sites (U.S.), GINA 3-5</a:t>
              </a:r>
            </a:p>
            <a:p>
              <a:pPr marL="173041"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12 weeks Primary Assessment Phase</a:t>
              </a:r>
            </a:p>
            <a:p>
              <a:pPr marL="173041"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Parallel group, randomized, double-blind</a:t>
              </a:r>
            </a:p>
            <a:p>
              <a:pPr marL="173041" marR="0" lvl="0" indent="-173041" algn="l" defTabSz="914400" rtl="0" eaLnBrk="1" fontAlgn="auto" latinLnBrk="0" hangingPunct="1">
                <a:lnSpc>
                  <a:spcPct val="95000"/>
                </a:lnSpc>
                <a:spcBef>
                  <a:spcPts val="300"/>
                </a:spcBef>
                <a:spcAft>
                  <a:spcPts val="0"/>
                </a:spcAft>
                <a:buClrTx/>
                <a:buSzPct val="100000"/>
                <a:buFont typeface="Wingdings" pitchFamily="2"/>
                <a:buChar char="§"/>
                <a:tabLst/>
                <a:defRPr sz="1800" b="0" i="0" u="none" strike="noStrike" kern="0" cap="none" spc="0" baseline="0">
                  <a:solidFill>
                    <a:srgbClr val="000000"/>
                  </a:solidFill>
                  <a:uFillTx/>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0" name="Content Placeholder 2">
            <a:extLst>
              <a:ext uri="{FF2B5EF4-FFF2-40B4-BE49-F238E27FC236}">
                <a16:creationId xmlns:a16="http://schemas.microsoft.com/office/drawing/2014/main" id="{DFBA2163-16EE-A04E-BDEC-FB440403B7DB}"/>
              </a:ext>
            </a:extLst>
          </p:cNvPr>
          <p:cNvSpPr txBox="1"/>
          <p:nvPr/>
        </p:nvSpPr>
        <p:spPr>
          <a:xfrm>
            <a:off x="6478071" y="1807670"/>
            <a:ext cx="3222998" cy="1125954"/>
          </a:xfrm>
          <a:prstGeom prst="rect">
            <a:avLst/>
          </a:prstGeom>
          <a:noFill/>
          <a:ln cap="flat">
            <a:noFill/>
          </a:ln>
        </p:spPr>
        <p:txBody>
          <a:bodyPr vert="horz" wrap="square" lIns="0" tIns="0" rIns="0" bIns="0" anchor="t" anchorCtr="0" compatLnSpc="1">
            <a:normAutofit/>
          </a:bodyPr>
          <a:lstStyle/>
          <a:p>
            <a:pPr marL="173041" lvl="0"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lang="en-US" sz="1500" b="1">
                <a:solidFill>
                  <a:srgbClr val="FFFFFF"/>
                </a:solidFill>
                <a:latin typeface="Arial" panose="020B0604020202020204" pitchFamily="34" charset="0"/>
                <a:cs typeface="Arial" panose="020B0604020202020204" pitchFamily="34" charset="0"/>
              </a:rPr>
              <a:t>Placebo</a:t>
            </a:r>
          </a:p>
          <a:p>
            <a:pPr marL="173041" lvl="0"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lang="en-US" sz="1500" b="1">
                <a:solidFill>
                  <a:srgbClr val="FFFFFF"/>
                </a:solidFill>
                <a:latin typeface="Arial" panose="020B0604020202020204" pitchFamily="34" charset="0"/>
                <a:cs typeface="Arial" panose="020B0604020202020204" pitchFamily="34" charset="0"/>
              </a:rPr>
              <a:t>Dexpramipexole 75 mg/day </a:t>
            </a:r>
          </a:p>
          <a:p>
            <a:pPr marL="173041" lvl="0"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lang="en-US" sz="1500" b="1">
                <a:solidFill>
                  <a:srgbClr val="FFFFFF"/>
                </a:solidFill>
                <a:latin typeface="Arial" panose="020B0604020202020204" pitchFamily="34" charset="0"/>
                <a:cs typeface="Arial" panose="020B0604020202020204" pitchFamily="34" charset="0"/>
              </a:rPr>
              <a:t>Dexpramipexole 150 mg/day</a:t>
            </a:r>
          </a:p>
          <a:p>
            <a:pPr marL="173041" lvl="0" indent="-173041">
              <a:lnSpc>
                <a:spcPct val="95000"/>
              </a:lnSpc>
              <a:spcBef>
                <a:spcPts val="300"/>
              </a:spcBef>
              <a:buSzPct val="100000"/>
              <a:buFont typeface="Wingdings" pitchFamily="2"/>
              <a:buChar char="§"/>
              <a:defRPr sz="1800" b="0" i="0" u="none" strike="noStrike" kern="0" cap="none" spc="0" baseline="0">
                <a:solidFill>
                  <a:srgbClr val="000000"/>
                </a:solidFill>
                <a:uFillTx/>
              </a:defRPr>
            </a:pPr>
            <a:r>
              <a:rPr lang="en-US" sz="1500" b="1">
                <a:solidFill>
                  <a:srgbClr val="FFFFFF"/>
                </a:solidFill>
                <a:latin typeface="Arial" panose="020B0604020202020204" pitchFamily="34" charset="0"/>
                <a:cs typeface="Arial" panose="020B0604020202020204" pitchFamily="34" charset="0"/>
              </a:rPr>
              <a:t>Dexpramipexole 300 mg/day</a:t>
            </a:r>
          </a:p>
        </p:txBody>
      </p:sp>
      <p:sp>
        <p:nvSpPr>
          <p:cNvPr id="2" name="TextBox 1"/>
          <p:cNvSpPr txBox="1"/>
          <p:nvPr/>
        </p:nvSpPr>
        <p:spPr>
          <a:xfrm>
            <a:off x="3630442" y="6202741"/>
            <a:ext cx="4622676" cy="584775"/>
          </a:xfrm>
          <a:prstGeom prst="rect">
            <a:avLst/>
          </a:prstGeom>
          <a:solidFill>
            <a:schemeClr val="accent4">
              <a:lumMod val="20000"/>
              <a:lumOff val="80000"/>
            </a:schemeClr>
          </a:solidFill>
        </p:spPr>
        <p:txBody>
          <a:bodyPr wrap="none" rtlCol="0">
            <a:spAutoFit/>
          </a:bodyPr>
          <a:lstStyle/>
          <a:p>
            <a:pPr algn="ctr"/>
            <a:r>
              <a:rPr lang="en-GB" sz="1600" b="1" i="1" dirty="0"/>
              <a:t>Primary Endpoint: </a:t>
            </a:r>
            <a:r>
              <a:rPr lang="en-GB" sz="1600" i="1" dirty="0"/>
              <a:t>Change in blood eosinophil count </a:t>
            </a:r>
          </a:p>
          <a:p>
            <a:pPr algn="ctr"/>
            <a:r>
              <a:rPr lang="en-GB" sz="1600" i="1" dirty="0"/>
              <a:t>From baseline to week 12</a:t>
            </a:r>
          </a:p>
        </p:txBody>
      </p:sp>
      <p:pic>
        <p:nvPicPr>
          <p:cNvPr id="74" name="Audio 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5617644"/>
      </p:ext>
    </p:extLst>
  </p:cSld>
  <p:clrMapOvr>
    <a:masterClrMapping/>
  </p:clrMapOvr>
  <mc:AlternateContent xmlns:mc="http://schemas.openxmlformats.org/markup-compatibility/2006" xmlns:p14="http://schemas.microsoft.com/office/powerpoint/2010/main">
    <mc:Choice Requires="p14">
      <p:transition spd="slow" p14:dur="2000" advTm="52328"/>
    </mc:Choice>
    <mc:Fallback xmlns="">
      <p:transition spd="slow" advTm="5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17ED7-B866-4C46-BF32-259896229574}"/>
              </a:ext>
            </a:extLst>
          </p:cNvPr>
          <p:cNvSpPr>
            <a:spLocks noGrp="1"/>
          </p:cNvSpPr>
          <p:nvPr>
            <p:ph type="title"/>
          </p:nvPr>
        </p:nvSpPr>
        <p:spPr/>
        <p:txBody>
          <a:bodyPr>
            <a:normAutofit/>
          </a:bodyPr>
          <a:lstStyle/>
          <a:p>
            <a:r>
              <a:rPr lang="en-GB" b="1" dirty="0"/>
              <a:t>EXHALE baseline demographics</a:t>
            </a:r>
          </a:p>
        </p:txBody>
      </p:sp>
      <p:sp>
        <p:nvSpPr>
          <p:cNvPr id="47" name="Rectangle 46">
            <a:extLst>
              <a:ext uri="{FF2B5EF4-FFF2-40B4-BE49-F238E27FC236}">
                <a16:creationId xmlns:a16="http://schemas.microsoft.com/office/drawing/2014/main" id="{F405043C-1216-7D48-977A-6BC4D62AB02E}"/>
              </a:ext>
            </a:extLst>
          </p:cNvPr>
          <p:cNvSpPr/>
          <p:nvPr/>
        </p:nvSpPr>
        <p:spPr>
          <a:xfrm>
            <a:off x="0" y="1080568"/>
            <a:ext cx="12192000" cy="577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ontent Placeholder 5">
            <a:extLst>
              <a:ext uri="{FF2B5EF4-FFF2-40B4-BE49-F238E27FC236}">
                <a16:creationId xmlns:a16="http://schemas.microsoft.com/office/drawing/2014/main" id="{A1BF9259-87AF-544D-B410-DC43CFEE2F3A}"/>
              </a:ext>
            </a:extLst>
          </p:cNvPr>
          <p:cNvGraphicFramePr>
            <a:graphicFrameLocks/>
          </p:cNvGraphicFramePr>
          <p:nvPr>
            <p:extLst>
              <p:ext uri="{D42A27DB-BD31-4B8C-83A1-F6EECF244321}">
                <p14:modId xmlns:p14="http://schemas.microsoft.com/office/powerpoint/2010/main" val="1564285413"/>
              </p:ext>
            </p:extLst>
          </p:nvPr>
        </p:nvGraphicFramePr>
        <p:xfrm>
          <a:off x="981143" y="1180513"/>
          <a:ext cx="10229714" cy="5187147"/>
        </p:xfrm>
        <a:graphic>
          <a:graphicData uri="http://schemas.openxmlformats.org/drawingml/2006/table">
            <a:tbl>
              <a:tblPr firstRow="1" firstCol="1" bandRow="1">
                <a:tableStyleId>{5C22544A-7EE6-4342-B048-85BDC9FD1C3A}</a:tableStyleId>
              </a:tblPr>
              <a:tblGrid>
                <a:gridCol w="2449369">
                  <a:extLst>
                    <a:ext uri="{9D8B030D-6E8A-4147-A177-3AD203B41FA5}">
                      <a16:colId xmlns:a16="http://schemas.microsoft.com/office/drawing/2014/main" val="1523316865"/>
                    </a:ext>
                  </a:extLst>
                </a:gridCol>
                <a:gridCol w="1363645">
                  <a:extLst>
                    <a:ext uri="{9D8B030D-6E8A-4147-A177-3AD203B41FA5}">
                      <a16:colId xmlns:a16="http://schemas.microsoft.com/office/drawing/2014/main" val="3195132079"/>
                    </a:ext>
                  </a:extLst>
                </a:gridCol>
                <a:gridCol w="1604175">
                  <a:extLst>
                    <a:ext uri="{9D8B030D-6E8A-4147-A177-3AD203B41FA5}">
                      <a16:colId xmlns:a16="http://schemas.microsoft.com/office/drawing/2014/main" val="1572687163"/>
                    </a:ext>
                  </a:extLst>
                </a:gridCol>
                <a:gridCol w="1604175">
                  <a:extLst>
                    <a:ext uri="{9D8B030D-6E8A-4147-A177-3AD203B41FA5}">
                      <a16:colId xmlns:a16="http://schemas.microsoft.com/office/drawing/2014/main" val="37945748"/>
                    </a:ext>
                  </a:extLst>
                </a:gridCol>
                <a:gridCol w="1604175">
                  <a:extLst>
                    <a:ext uri="{9D8B030D-6E8A-4147-A177-3AD203B41FA5}">
                      <a16:colId xmlns:a16="http://schemas.microsoft.com/office/drawing/2014/main" val="90817158"/>
                    </a:ext>
                  </a:extLst>
                </a:gridCol>
                <a:gridCol w="1604175">
                  <a:extLst>
                    <a:ext uri="{9D8B030D-6E8A-4147-A177-3AD203B41FA5}">
                      <a16:colId xmlns:a16="http://schemas.microsoft.com/office/drawing/2014/main" val="2630040669"/>
                    </a:ext>
                  </a:extLst>
                </a:gridCol>
              </a:tblGrid>
              <a:tr h="554667">
                <a:tc>
                  <a:txBody>
                    <a:bodyPr/>
                    <a:lstStyle/>
                    <a:p>
                      <a:pPr marL="63500" marR="0" indent="0">
                        <a:spcBef>
                          <a:spcPts val="0"/>
                        </a:spcBef>
                        <a:spcAft>
                          <a:spcPts val="0"/>
                        </a:spcAft>
                        <a:tabLst/>
                      </a:pPr>
                      <a:r>
                        <a:rPr lang="en-US" sz="1200" dirty="0">
                          <a:solidFill>
                            <a:schemeClr val="tx1"/>
                          </a:solidFill>
                          <a:effectLst/>
                          <a:latin typeface="Arial" panose="020B0604020202020204" pitchFamily="34" charset="0"/>
                          <a:cs typeface="Arial" panose="020B0604020202020204" pitchFamily="34" charset="0"/>
                        </a:rPr>
                        <a:t>Demographics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Statistics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Placebo</a:t>
                      </a:r>
                    </a:p>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(N = 27)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Dexpramipexole</a:t>
                      </a:r>
                    </a:p>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75 mg/day</a:t>
                      </a:r>
                    </a:p>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(N = 22)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Dexpramipexole </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150 mg/day</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(N = 26) </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300 mg/day dexpramipexole </a:t>
                      </a:r>
                    </a:p>
                    <a:p>
                      <a:pPr marL="0" marR="0" algn="ctr">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(N = 28)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8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9758040"/>
                  </a:ext>
                </a:extLst>
              </a:tr>
              <a:tr h="274320">
                <a:tc>
                  <a:txBody>
                    <a:bodyPr/>
                    <a:lstStyle/>
                    <a:p>
                      <a:pPr marL="63500" marR="0" indent="0">
                        <a:spcBef>
                          <a:spcPts val="0"/>
                        </a:spcBef>
                        <a:spcAft>
                          <a:spcPts val="0"/>
                        </a:spcAft>
                        <a:tabLst/>
                      </a:pPr>
                      <a:r>
                        <a:rPr lang="en-US" sz="1200" dirty="0">
                          <a:solidFill>
                            <a:schemeClr val="tx1"/>
                          </a:solidFill>
                          <a:effectLst/>
                          <a:latin typeface="Arial" panose="020B0604020202020204" pitchFamily="34" charset="0"/>
                          <a:cs typeface="Arial" panose="020B0604020202020204" pitchFamily="34" charset="0"/>
                        </a:rPr>
                        <a:t>Age (years)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Mean (SD)</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45·8 (12·89)</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46·6 (13·41)</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44·5 (15·46)</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44·6 (12·53)</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56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8735416"/>
                  </a:ext>
                </a:extLst>
              </a:tr>
              <a:tr h="274320">
                <a:tc>
                  <a:txBody>
                    <a:bodyPr/>
                    <a:lstStyle/>
                    <a:p>
                      <a:pPr marL="63500" marR="0" indent="0">
                        <a:spcBef>
                          <a:spcPts val="0"/>
                        </a:spcBef>
                        <a:spcAft>
                          <a:spcPts val="0"/>
                        </a:spcAft>
                        <a:tabLst/>
                      </a:pPr>
                      <a:r>
                        <a:rPr lang="en-US" sz="1200" dirty="0">
                          <a:solidFill>
                            <a:schemeClr val="tx1"/>
                          </a:solidFill>
                          <a:effectLst/>
                          <a:latin typeface="Arial" panose="020B0604020202020204" pitchFamily="34" charset="0"/>
                          <a:cs typeface="Arial" panose="020B0604020202020204" pitchFamily="34" charset="0"/>
                        </a:rPr>
                        <a:t>Sex</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6353795"/>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Female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n (%)</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17 (63·0%)</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11 (50·0%)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14 (53·8%)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12 (42·9%)</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631286"/>
                  </a:ext>
                </a:extLst>
              </a:tr>
              <a:tr h="274320">
                <a:tc>
                  <a:txBody>
                    <a:bodyPr/>
                    <a:lstStyle/>
                    <a:p>
                      <a:pPr marL="63500" marR="0" indent="0">
                        <a:spcBef>
                          <a:spcPts val="0"/>
                        </a:spcBef>
                        <a:spcAft>
                          <a:spcPts val="0"/>
                        </a:spcAft>
                        <a:tabLst/>
                      </a:pPr>
                      <a:r>
                        <a:rPr lang="en-US" sz="1200" dirty="0">
                          <a:solidFill>
                            <a:schemeClr val="tx1"/>
                          </a:solidFill>
                          <a:effectLst/>
                          <a:latin typeface="Arial" panose="020B0604020202020204" pitchFamily="34" charset="0"/>
                          <a:cs typeface="Arial" panose="020B0604020202020204" pitchFamily="34" charset="0"/>
                        </a:rPr>
                        <a:t>Race</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solidFill>
                          <a:schemeClr val="tx1"/>
                        </a:solidFill>
                        <a:effectLst/>
                        <a:latin typeface="Arial" panose="020B0604020202020204" pitchFamily="34"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788879"/>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White</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n (%)</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21 (77·8%)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17 (77·3%)</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16 (61·5%)</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22 (78·6%)</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1680220"/>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Black or African American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n (%)</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4 (14·8%)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4 (18·2%)</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6 (23·1%)</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6 (21·4%)</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84308"/>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Asian </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n (%)</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1 (3·7%)</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 (4·5%)</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2 (7·7%)</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210764"/>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Eosinophil count (per µL)</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Geo Mean (+/- SE) </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382 (364, 401)</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cs typeface="Arial" panose="020B0604020202020204" pitchFamily="34" charset="0"/>
                        </a:rPr>
                        <a:t>404 (365, 447)</a:t>
                      </a: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374 (353, 397)</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438 (409, 470)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2911833"/>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Pre-BD FEV1, % predicted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Mean (SE)</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62·7 (1·48)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59·0 (2·31)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63·6 (1·90)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62·3 (1·95)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983004"/>
                  </a:ext>
                </a:extLst>
              </a:tr>
              <a:tr h="274320">
                <a:tc>
                  <a:txBody>
                    <a:bodyPr/>
                    <a:lstStyle/>
                    <a:p>
                      <a:pPr marL="0" marR="0">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ACQ-6 score</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Mean (SD)</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2·3 (0·83)</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2·3 (0·90)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1·9 (0·68)</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2·13 (0·89)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845110"/>
                  </a:ext>
                </a:extLst>
              </a:tr>
              <a:tr h="274320">
                <a:tc>
                  <a:txBody>
                    <a:bodyPr/>
                    <a:lstStyle/>
                    <a:p>
                      <a:pPr marL="0" marR="0">
                        <a:spcBef>
                          <a:spcPts val="0"/>
                        </a:spcBef>
                        <a:spcAft>
                          <a:spcPts val="0"/>
                        </a:spcAft>
                      </a:pPr>
                      <a:r>
                        <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Exhaled Nitric Oxide (ppb)</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Median (IQR)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30·0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32·0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24·5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26·0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8397335"/>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ICS/LABA dose</a:t>
                      </a:r>
                    </a:p>
                  </a:txBody>
                  <a:tcPr marL="58396" marR="58396" marT="29198" marB="29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83" marR="81917" marT="8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5085675"/>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Low-dose ICS + LABA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10 (37·0%)</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 (36·4%)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 (15·4%)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(10·7%)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7196894"/>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Medium-dose ICS + LABA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14 (51·9%)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9 (40·9%)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15 (57·7%)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19 (67·9%)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18086"/>
                  </a:ext>
                </a:extLst>
              </a:tr>
              <a:tr h="274320">
                <a:tc>
                  <a:txBody>
                    <a:bodyPr/>
                    <a:lstStyle/>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High-dose ICS + LABA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(11·1%)</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a:solidFill>
                            <a:schemeClr val="tx1"/>
                          </a:solidFill>
                          <a:effectLst/>
                          <a:latin typeface="Arial" panose="020B0604020202020204" pitchFamily="34" charset="0"/>
                          <a:ea typeface="Times New Roman" panose="02020603050405020304" pitchFamily="18" charset="0"/>
                          <a:cs typeface="Arial" panose="020B0604020202020204" pitchFamily="34" charset="0"/>
                        </a:rPr>
                        <a:t>5 (22·7%)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 (26·9%)</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 (21·4%)</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560650"/>
                  </a:ext>
                </a:extLst>
              </a:tr>
              <a:tr h="274320">
                <a:tc>
                  <a:txBody>
                    <a:bodyPr/>
                    <a:lstStyle/>
                    <a:p>
                      <a:pPr marL="0" marR="0">
                        <a:spcBef>
                          <a:spcPts val="0"/>
                        </a:spcBef>
                        <a:spcAft>
                          <a:spcPts val="0"/>
                        </a:spcAft>
                      </a:pPr>
                      <a:r>
                        <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Met ERS</a:t>
                      </a: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/ATS severe asthma</a:t>
                      </a:r>
                    </a:p>
                    <a:p>
                      <a:pPr marL="0" marR="0">
                        <a:spcBef>
                          <a:spcPts val="0"/>
                        </a:spcBef>
                        <a:spcAft>
                          <a:spcPts val="0"/>
                        </a:spcAft>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 (18.5%)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 (27.3%)</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 (30.7%)</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 (25%)</a:t>
                      </a:r>
                    </a:p>
                  </a:txBody>
                  <a:tcPr marL="9525" marR="12827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4321693"/>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8801100"/>
      </p:ext>
    </p:extLst>
  </p:cSld>
  <p:clrMapOvr>
    <a:masterClrMapping/>
  </p:clrMapOvr>
  <mc:AlternateContent xmlns:mc="http://schemas.openxmlformats.org/markup-compatibility/2006" xmlns:p14="http://schemas.microsoft.com/office/powerpoint/2010/main">
    <mc:Choice Requires="p14">
      <p:transition spd="slow" p14:dur="2000" advClick="0" advTm="39736"/>
    </mc:Choice>
    <mc:Fallback xmlns="">
      <p:transition spd="slow" advClick="0" advTm="3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2BC5FAA-5A5D-D14E-94B0-67D494E771BD}"/>
              </a:ext>
            </a:extLst>
          </p:cNvPr>
          <p:cNvSpPr/>
          <p:nvPr/>
        </p:nvSpPr>
        <p:spPr>
          <a:xfrm>
            <a:off x="0" y="1080568"/>
            <a:ext cx="12192000" cy="577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D7848D-5A36-3040-A22D-7812292F9134}"/>
              </a:ext>
            </a:extLst>
          </p:cNvPr>
          <p:cNvSpPr>
            <a:spLocks noGrp="1"/>
          </p:cNvSpPr>
          <p:nvPr>
            <p:ph type="title"/>
          </p:nvPr>
        </p:nvSpPr>
        <p:spPr>
          <a:xfrm>
            <a:off x="511005" y="230036"/>
            <a:ext cx="7289617" cy="694418"/>
          </a:xfrm>
        </p:spPr>
        <p:txBody>
          <a:bodyPr/>
          <a:lstStyle/>
          <a:p>
            <a:r>
              <a:rPr lang="en-GB" dirty="0"/>
              <a:t>Eosinophil count, ratio to Baseline</a:t>
            </a:r>
          </a:p>
        </p:txBody>
      </p:sp>
      <p:sp>
        <p:nvSpPr>
          <p:cNvPr id="22" name="Rectangle 1">
            <a:extLst>
              <a:ext uri="{FF2B5EF4-FFF2-40B4-BE49-F238E27FC236}">
                <a16:creationId xmlns:a16="http://schemas.microsoft.com/office/drawing/2014/main" id="{7F3FBC29-B842-7946-BA20-4BBED3F64A64}"/>
              </a:ext>
            </a:extLst>
          </p:cNvPr>
          <p:cNvSpPr>
            <a:spLocks noChangeArrowheads="1"/>
          </p:cNvSpPr>
          <p:nvPr/>
        </p:nvSpPr>
        <p:spPr bwMode="auto">
          <a:xfrm>
            <a:off x="934127" y="6202541"/>
            <a:ext cx="2052165" cy="430887"/>
          </a:xfrm>
          <a:prstGeom prst="rect">
            <a:avLst/>
          </a:prstGeom>
          <a:noFill/>
          <a:ln>
            <a:noFill/>
          </a:ln>
          <a:effec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buClrTx/>
              <a:buSzTx/>
              <a:buFontTx/>
              <a:buNone/>
              <a:tabLst/>
            </a:pPr>
            <a:r>
              <a:rPr kumimoji="0" lang="en-US" altLang="en-US" sz="1100" b="0" i="0" u="none" strike="noStrike" kern="0" cap="none" spc="0" normalizeH="0" baseline="0" noProof="0" dirty="0">
                <a:ln>
                  <a:noFill/>
                </a:ln>
                <a:solidFill>
                  <a:srgbClr val="000000"/>
                </a:solidFill>
                <a:effectLst/>
                <a:uLnTx/>
                <a:uFill>
                  <a:solidFill>
                    <a:srgbClr val="000000"/>
                  </a:solidFill>
                </a:uFill>
                <a:ea typeface="Times New Roman" panose="02020603050405020304" pitchFamily="18" charset="0"/>
              </a:rPr>
              <a:t>Population: Efficacy</a:t>
            </a:r>
          </a:p>
          <a:p>
            <a:pPr lvl="0"/>
            <a:r>
              <a:rPr kumimoji="0" lang="en-US" altLang="en-US" sz="1100" b="0" i="0" u="none" strike="noStrike" kern="0" cap="none" spc="0" normalizeH="0" baseline="0" noProof="0" dirty="0">
                <a:ln>
                  <a:noFill/>
                </a:ln>
                <a:solidFill>
                  <a:srgbClr val="000000"/>
                </a:solidFill>
                <a:effectLst/>
                <a:uLnTx/>
                <a:uFill>
                  <a:solidFill>
                    <a:srgbClr val="000000"/>
                  </a:solidFill>
                </a:uFill>
              </a:rPr>
              <a:t>Geometric LS mean, ±95% CI</a:t>
            </a:r>
          </a:p>
        </p:txBody>
      </p:sp>
      <p:grpSp>
        <p:nvGrpSpPr>
          <p:cNvPr id="2" name="Group 1">
            <a:extLst>
              <a:ext uri="{FF2B5EF4-FFF2-40B4-BE49-F238E27FC236}">
                <a16:creationId xmlns:a16="http://schemas.microsoft.com/office/drawing/2014/main" id="{0C09347B-149C-FE40-8F7E-D994DE96A0FF}"/>
              </a:ext>
            </a:extLst>
          </p:cNvPr>
          <p:cNvGrpSpPr/>
          <p:nvPr/>
        </p:nvGrpSpPr>
        <p:grpSpPr>
          <a:xfrm>
            <a:off x="381184" y="1505446"/>
            <a:ext cx="4944255" cy="4534790"/>
            <a:chOff x="381184" y="1505446"/>
            <a:chExt cx="4944255" cy="4534790"/>
          </a:xfrm>
        </p:grpSpPr>
        <p:sp>
          <p:nvSpPr>
            <p:cNvPr id="8" name="object 23">
              <a:extLst>
                <a:ext uri="{FF2B5EF4-FFF2-40B4-BE49-F238E27FC236}">
                  <a16:creationId xmlns:a16="http://schemas.microsoft.com/office/drawing/2014/main" id="{D812642E-84F1-B14F-BED5-BACEF3652FA0}"/>
                </a:ext>
              </a:extLst>
            </p:cNvPr>
            <p:cNvSpPr txBox="1">
              <a:spLocks/>
            </p:cNvSpPr>
            <p:nvPr/>
          </p:nvSpPr>
          <p:spPr>
            <a:xfrm>
              <a:off x="381184" y="5861698"/>
              <a:ext cx="3641578" cy="178538"/>
            </a:xfrm>
            <a:prstGeom prst="rect">
              <a:avLst/>
            </a:prstGeom>
            <a:noFill/>
            <a:ln>
              <a:noFill/>
            </a:ln>
          </p:spPr>
          <p:txBody>
            <a:bodyPr vert="horz" wrap="square" lIns="0" tIns="9171" rIns="0" bIns="0" anchor="ctr" anchorCtr="0" compatLnSpc="1">
              <a:spAutoFit/>
            </a:bodyPr>
            <a:lstStyle>
              <a:lvl1pPr algn="l" defTabSz="914400" rtl="0" eaLnBrk="1" latinLnBrk="0" hangingPunct="1">
                <a:spcBef>
                  <a:spcPct val="0"/>
                </a:spcBef>
                <a:buNone/>
                <a:defRPr sz="2400" b="1" kern="1200" baseline="0">
                  <a:solidFill>
                    <a:schemeClr val="accent1"/>
                  </a:solidFill>
                  <a:latin typeface="Arial" panose="020B0604020202020204" pitchFamily="34" charset="0"/>
                  <a:ea typeface="+mj-ea"/>
                  <a:cs typeface="+mj-cs"/>
                </a:defRPr>
              </a:lvl1pPr>
            </a:lstStyle>
            <a:p>
              <a:pPr marL="7644">
                <a:spcBef>
                  <a:spcPts val="70"/>
                </a:spcBef>
                <a:defRPr/>
              </a:pPr>
              <a:r>
                <a:rPr lang="en-US" sz="1100" b="0" dirty="0">
                  <a:solidFill>
                    <a:schemeClr val="tx1"/>
                  </a:solidFill>
                  <a:cs typeface="Arial" panose="020B0604020202020204" pitchFamily="34" charset="0"/>
                </a:rPr>
                <a:t>Week 12 log-linear dose response trend: p&lt;0.0001 </a:t>
              </a:r>
            </a:p>
          </p:txBody>
        </p:sp>
        <p:sp>
          <p:nvSpPr>
            <p:cNvPr id="9" name="TextBox 8">
              <a:extLst>
                <a:ext uri="{FF2B5EF4-FFF2-40B4-BE49-F238E27FC236}">
                  <a16:creationId xmlns:a16="http://schemas.microsoft.com/office/drawing/2014/main" id="{789F89EF-CEE2-FB41-9A21-6C976D8FA199}"/>
                </a:ext>
              </a:extLst>
            </p:cNvPr>
            <p:cNvSpPr txBox="1"/>
            <p:nvPr/>
          </p:nvSpPr>
          <p:spPr>
            <a:xfrm>
              <a:off x="2281105" y="5289140"/>
              <a:ext cx="90120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75 mg/day</a:t>
              </a:r>
            </a:p>
          </p:txBody>
        </p:sp>
        <p:sp>
          <p:nvSpPr>
            <p:cNvPr id="10" name="TextBox 9">
              <a:extLst>
                <a:ext uri="{FF2B5EF4-FFF2-40B4-BE49-F238E27FC236}">
                  <a16:creationId xmlns:a16="http://schemas.microsoft.com/office/drawing/2014/main" id="{A7AE89CB-647C-8346-9D46-7F7CB9056C30}"/>
                </a:ext>
              </a:extLst>
            </p:cNvPr>
            <p:cNvSpPr txBox="1"/>
            <p:nvPr/>
          </p:nvSpPr>
          <p:spPr>
            <a:xfrm>
              <a:off x="3168703" y="5289140"/>
              <a:ext cx="98616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150 mg/day</a:t>
              </a:r>
            </a:p>
          </p:txBody>
        </p:sp>
        <p:sp>
          <p:nvSpPr>
            <p:cNvPr id="11" name="TextBox 10">
              <a:extLst>
                <a:ext uri="{FF2B5EF4-FFF2-40B4-BE49-F238E27FC236}">
                  <a16:creationId xmlns:a16="http://schemas.microsoft.com/office/drawing/2014/main" id="{D8191F57-4FB4-6A4B-8973-B6C023AAF209}"/>
                </a:ext>
              </a:extLst>
            </p:cNvPr>
            <p:cNvSpPr txBox="1"/>
            <p:nvPr/>
          </p:nvSpPr>
          <p:spPr>
            <a:xfrm>
              <a:off x="4101735" y="5289140"/>
              <a:ext cx="98616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300 mg/day</a:t>
              </a:r>
            </a:p>
          </p:txBody>
        </p:sp>
        <p:sp>
          <p:nvSpPr>
            <p:cNvPr id="12" name="TextBox 11">
              <a:extLst>
                <a:ext uri="{FF2B5EF4-FFF2-40B4-BE49-F238E27FC236}">
                  <a16:creationId xmlns:a16="http://schemas.microsoft.com/office/drawing/2014/main" id="{73496813-14F6-8441-BD17-B805CE2B14D1}"/>
                </a:ext>
              </a:extLst>
            </p:cNvPr>
            <p:cNvSpPr txBox="1"/>
            <p:nvPr/>
          </p:nvSpPr>
          <p:spPr>
            <a:xfrm>
              <a:off x="1421936" y="5289140"/>
              <a:ext cx="73770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Placebo</a:t>
              </a:r>
            </a:p>
          </p:txBody>
        </p:sp>
        <p:sp>
          <p:nvSpPr>
            <p:cNvPr id="13" name="TextBox 12">
              <a:extLst>
                <a:ext uri="{FF2B5EF4-FFF2-40B4-BE49-F238E27FC236}">
                  <a16:creationId xmlns:a16="http://schemas.microsoft.com/office/drawing/2014/main" id="{23ED8364-D792-694D-AF35-D7E51983F364}"/>
                </a:ext>
              </a:extLst>
            </p:cNvPr>
            <p:cNvSpPr txBox="1"/>
            <p:nvPr/>
          </p:nvSpPr>
          <p:spPr>
            <a:xfrm rot="16200000">
              <a:off x="-776279" y="3607008"/>
              <a:ext cx="281519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Eosinophils, ratio to Baseline</a:t>
              </a:r>
            </a:p>
          </p:txBody>
        </p:sp>
        <p:sp>
          <p:nvSpPr>
            <p:cNvPr id="14" name="TextBox 13">
              <a:extLst>
                <a:ext uri="{FF2B5EF4-FFF2-40B4-BE49-F238E27FC236}">
                  <a16:creationId xmlns:a16="http://schemas.microsoft.com/office/drawing/2014/main" id="{F92D543B-BDF4-8449-9373-B6C033A937C5}"/>
                </a:ext>
              </a:extLst>
            </p:cNvPr>
            <p:cNvSpPr txBox="1"/>
            <p:nvPr/>
          </p:nvSpPr>
          <p:spPr>
            <a:xfrm>
              <a:off x="767479" y="4986411"/>
              <a:ext cx="269626" cy="276999"/>
            </a:xfrm>
            <a:prstGeom prst="rect">
              <a:avLst/>
            </a:prstGeom>
            <a:noFill/>
          </p:spPr>
          <p:txBody>
            <a:bodyPr wrap="none" rtlCol="0">
              <a:spAutoFit/>
            </a:bodyPr>
            <a:lstStyle/>
            <a:p>
              <a:pPr algn="r"/>
              <a:r>
                <a:rPr lang="en-US" sz="1200" dirty="0">
                  <a:latin typeface="Arial" panose="020B0604020202020204" pitchFamily="34" charset="0"/>
                  <a:cs typeface="Arial" panose="020B0604020202020204" pitchFamily="34" charset="0"/>
                </a:rPr>
                <a:t>0</a:t>
              </a:r>
            </a:p>
          </p:txBody>
        </p:sp>
        <p:sp>
          <p:nvSpPr>
            <p:cNvPr id="15" name="TextBox 14">
              <a:extLst>
                <a:ext uri="{FF2B5EF4-FFF2-40B4-BE49-F238E27FC236}">
                  <a16:creationId xmlns:a16="http://schemas.microsoft.com/office/drawing/2014/main" id="{771B345F-7492-B641-965B-E6E8B9C95775}"/>
                </a:ext>
              </a:extLst>
            </p:cNvPr>
            <p:cNvSpPr txBox="1"/>
            <p:nvPr/>
          </p:nvSpPr>
          <p:spPr>
            <a:xfrm>
              <a:off x="730299" y="4156172"/>
              <a:ext cx="397866" cy="276999"/>
            </a:xfrm>
            <a:prstGeom prst="rect">
              <a:avLst/>
            </a:prstGeom>
            <a:noFill/>
          </p:spPr>
          <p:txBody>
            <a:bodyPr wrap="none" rtlCol="0">
              <a:spAutoFit/>
            </a:bodyPr>
            <a:lstStyle/>
            <a:p>
              <a:pPr algn="r"/>
              <a:r>
                <a:rPr lang="en-US" sz="1200" dirty="0">
                  <a:latin typeface="Arial" panose="020B0604020202020204" pitchFamily="34" charset="0"/>
                  <a:cs typeface="Arial" panose="020B0604020202020204" pitchFamily="34" charset="0"/>
                </a:rPr>
                <a:t>0.5</a:t>
              </a: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4063A25-BB66-484E-B3A0-808EEB00B004}"/>
                </a:ext>
              </a:extLst>
            </p:cNvPr>
            <p:cNvSpPr txBox="1"/>
            <p:nvPr/>
          </p:nvSpPr>
          <p:spPr>
            <a:xfrm>
              <a:off x="730299" y="3148144"/>
              <a:ext cx="397866" cy="276999"/>
            </a:xfrm>
            <a:prstGeom prst="rect">
              <a:avLst/>
            </a:prstGeom>
            <a:noFill/>
          </p:spPr>
          <p:txBody>
            <a:bodyPr wrap="none" rtlCol="0">
              <a:spAutoFit/>
            </a:bodyPr>
            <a:lstStyle/>
            <a:p>
              <a:pPr algn="r"/>
              <a:r>
                <a:rPr lang="en-US" sz="1200" dirty="0">
                  <a:latin typeface="Arial" panose="020B0604020202020204" pitchFamily="34" charset="0"/>
                  <a:cs typeface="Arial" panose="020B0604020202020204" pitchFamily="34" charset="0"/>
                </a:rPr>
                <a:t>1.0</a:t>
              </a:r>
              <a:endParaRPr 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14D3382-41D7-D747-A070-DF1E3312BFD5}"/>
                </a:ext>
              </a:extLst>
            </p:cNvPr>
            <p:cNvSpPr txBox="1"/>
            <p:nvPr/>
          </p:nvSpPr>
          <p:spPr>
            <a:xfrm>
              <a:off x="2431659" y="2680133"/>
              <a:ext cx="74251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p=0.019</a:t>
              </a:r>
            </a:p>
          </p:txBody>
        </p:sp>
        <p:sp>
          <p:nvSpPr>
            <p:cNvPr id="18" name="TextBox 17">
              <a:extLst>
                <a:ext uri="{FF2B5EF4-FFF2-40B4-BE49-F238E27FC236}">
                  <a16:creationId xmlns:a16="http://schemas.microsoft.com/office/drawing/2014/main" id="{5DD68897-3498-1541-84DB-B5C5F471B038}"/>
                </a:ext>
              </a:extLst>
            </p:cNvPr>
            <p:cNvSpPr txBox="1"/>
            <p:nvPr/>
          </p:nvSpPr>
          <p:spPr>
            <a:xfrm>
              <a:off x="3393900" y="2680133"/>
              <a:ext cx="82747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p=0.0014</a:t>
              </a:r>
            </a:p>
          </p:txBody>
        </p:sp>
        <p:sp>
          <p:nvSpPr>
            <p:cNvPr id="19" name="TextBox 18">
              <a:extLst>
                <a:ext uri="{FF2B5EF4-FFF2-40B4-BE49-F238E27FC236}">
                  <a16:creationId xmlns:a16="http://schemas.microsoft.com/office/drawing/2014/main" id="{B6D08C65-3FC1-8A4C-81BD-B6F14AE98472}"/>
                </a:ext>
              </a:extLst>
            </p:cNvPr>
            <p:cNvSpPr txBox="1"/>
            <p:nvPr/>
          </p:nvSpPr>
          <p:spPr>
            <a:xfrm>
              <a:off x="4383477" y="2680133"/>
              <a:ext cx="82747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p&lt;0.0001</a:t>
              </a:r>
            </a:p>
          </p:txBody>
        </p:sp>
        <p:sp>
          <p:nvSpPr>
            <p:cNvPr id="20" name="TextBox 19">
              <a:extLst>
                <a:ext uri="{FF2B5EF4-FFF2-40B4-BE49-F238E27FC236}">
                  <a16:creationId xmlns:a16="http://schemas.microsoft.com/office/drawing/2014/main" id="{6CC09872-B28D-0544-B408-2869FEF4452B}"/>
                </a:ext>
              </a:extLst>
            </p:cNvPr>
            <p:cNvSpPr txBox="1"/>
            <p:nvPr/>
          </p:nvSpPr>
          <p:spPr>
            <a:xfrm>
              <a:off x="2852442" y="2286065"/>
              <a:ext cx="1741182"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p-values vs. placebo:</a:t>
              </a:r>
            </a:p>
          </p:txBody>
        </p:sp>
        <p:sp>
          <p:nvSpPr>
            <p:cNvPr id="21" name="TextBox 20">
              <a:extLst>
                <a:ext uri="{FF2B5EF4-FFF2-40B4-BE49-F238E27FC236}">
                  <a16:creationId xmlns:a16="http://schemas.microsoft.com/office/drawing/2014/main" id="{BFB372F4-275E-B447-B965-814D6A265D05}"/>
                </a:ext>
              </a:extLst>
            </p:cNvPr>
            <p:cNvSpPr txBox="1"/>
            <p:nvPr/>
          </p:nvSpPr>
          <p:spPr>
            <a:xfrm>
              <a:off x="1786008" y="1505446"/>
              <a:ext cx="30530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Week 12 primary endpoint</a:t>
              </a:r>
            </a:p>
          </p:txBody>
        </p:sp>
        <p:pic>
          <p:nvPicPr>
            <p:cNvPr id="23" name="Picture 22">
              <a:extLst>
                <a:ext uri="{FF2B5EF4-FFF2-40B4-BE49-F238E27FC236}">
                  <a16:creationId xmlns:a16="http://schemas.microsoft.com/office/drawing/2014/main" id="{9EC5251F-9AFA-164C-9DC1-0677E58A401C}"/>
                </a:ext>
              </a:extLst>
            </p:cNvPr>
            <p:cNvPicPr>
              <a:picLocks noChangeAspect="1"/>
            </p:cNvPicPr>
            <p:nvPr/>
          </p:nvPicPr>
          <p:blipFill>
            <a:blip r:embed="rId4"/>
            <a:stretch>
              <a:fillRect/>
            </a:stretch>
          </p:blipFill>
          <p:spPr>
            <a:xfrm>
              <a:off x="1058239" y="2102950"/>
              <a:ext cx="4267200" cy="3160395"/>
            </a:xfrm>
            <a:prstGeom prst="rect">
              <a:avLst/>
            </a:prstGeom>
          </p:spPr>
        </p:pic>
      </p:grpSp>
      <p:sp>
        <p:nvSpPr>
          <p:cNvPr id="25" name="Rectangle 1">
            <a:extLst>
              <a:ext uri="{FF2B5EF4-FFF2-40B4-BE49-F238E27FC236}">
                <a16:creationId xmlns:a16="http://schemas.microsoft.com/office/drawing/2014/main" id="{7F76D8E1-90C2-AF4B-A5D8-D3A7A5BDCEB0}"/>
              </a:ext>
            </a:extLst>
          </p:cNvPr>
          <p:cNvSpPr>
            <a:spLocks noChangeArrowheads="1"/>
          </p:cNvSpPr>
          <p:nvPr/>
        </p:nvSpPr>
        <p:spPr bwMode="auto">
          <a:xfrm>
            <a:off x="9417475" y="6193510"/>
            <a:ext cx="1568058" cy="430887"/>
          </a:xfrm>
          <a:prstGeom prst="rect">
            <a:avLst/>
          </a:prstGeom>
          <a:noFill/>
          <a:ln>
            <a:noFill/>
          </a:ln>
          <a:effec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buClrTx/>
              <a:buSzTx/>
              <a:buFontTx/>
              <a:buNone/>
              <a:tabLst/>
            </a:pPr>
            <a:r>
              <a:rPr kumimoji="0" lang="en-US" altLang="en-US" sz="1100" b="0" i="0" u="none" strike="noStrike" kern="0" cap="none" spc="0" normalizeH="0" baseline="0" noProof="0" dirty="0">
                <a:ln>
                  <a:noFill/>
                </a:ln>
                <a:solidFill>
                  <a:srgbClr val="000000"/>
                </a:solidFill>
                <a:effectLst/>
                <a:uLnTx/>
                <a:uFill>
                  <a:solidFill>
                    <a:srgbClr val="000000"/>
                  </a:solidFill>
                </a:uFill>
                <a:ea typeface="Times New Roman" panose="02020603050405020304" pitchFamily="18" charset="0"/>
              </a:rPr>
              <a:t>Population: Efficacy</a:t>
            </a:r>
          </a:p>
          <a:p>
            <a:pPr lvl="0"/>
            <a:r>
              <a:rPr kumimoji="0" lang="en-US" altLang="en-US" sz="1100" b="0" i="0" u="none" strike="noStrike" kern="0" cap="none" spc="0" normalizeH="0" baseline="0" noProof="0" dirty="0">
                <a:ln>
                  <a:noFill/>
                </a:ln>
                <a:solidFill>
                  <a:srgbClr val="000000"/>
                </a:solidFill>
                <a:effectLst/>
                <a:uLnTx/>
                <a:uFill>
                  <a:solidFill>
                    <a:srgbClr val="000000"/>
                  </a:solidFill>
                </a:uFill>
              </a:rPr>
              <a:t>Geometric mean, ±SE</a:t>
            </a:r>
          </a:p>
        </p:txBody>
      </p:sp>
      <p:grpSp>
        <p:nvGrpSpPr>
          <p:cNvPr id="3" name="Group 2">
            <a:extLst>
              <a:ext uri="{FF2B5EF4-FFF2-40B4-BE49-F238E27FC236}">
                <a16:creationId xmlns:a16="http://schemas.microsoft.com/office/drawing/2014/main" id="{6E9D136F-5765-0640-83F1-9880BAEF92B9}"/>
              </a:ext>
            </a:extLst>
          </p:cNvPr>
          <p:cNvGrpSpPr/>
          <p:nvPr/>
        </p:nvGrpSpPr>
        <p:grpSpPr>
          <a:xfrm>
            <a:off x="5398306" y="1616566"/>
            <a:ext cx="6280177" cy="4325246"/>
            <a:chOff x="5398306" y="1616566"/>
            <a:chExt cx="6280177" cy="4325246"/>
          </a:xfrm>
        </p:grpSpPr>
        <p:pic>
          <p:nvPicPr>
            <p:cNvPr id="26" name="Picture 25">
              <a:extLst>
                <a:ext uri="{FF2B5EF4-FFF2-40B4-BE49-F238E27FC236}">
                  <a16:creationId xmlns:a16="http://schemas.microsoft.com/office/drawing/2014/main" id="{A5F40388-8F63-C540-882F-F35F5DC6FC72}"/>
                </a:ext>
              </a:extLst>
            </p:cNvPr>
            <p:cNvPicPr>
              <a:picLocks noChangeAspect="1"/>
            </p:cNvPicPr>
            <p:nvPr/>
          </p:nvPicPr>
          <p:blipFill>
            <a:blip r:embed="rId5"/>
            <a:stretch>
              <a:fillRect/>
            </a:stretch>
          </p:blipFill>
          <p:spPr>
            <a:xfrm>
              <a:off x="9482894" y="4100636"/>
              <a:ext cx="2194560" cy="838452"/>
            </a:xfrm>
            <a:prstGeom prst="rect">
              <a:avLst/>
            </a:prstGeom>
          </p:spPr>
        </p:pic>
        <p:pic>
          <p:nvPicPr>
            <p:cNvPr id="27" name="Picture 26">
              <a:extLst>
                <a:ext uri="{FF2B5EF4-FFF2-40B4-BE49-F238E27FC236}">
                  <a16:creationId xmlns:a16="http://schemas.microsoft.com/office/drawing/2014/main" id="{5CFE5093-868F-7541-A446-80B4F6A41774}"/>
                </a:ext>
              </a:extLst>
            </p:cNvPr>
            <p:cNvPicPr>
              <a:picLocks noChangeAspect="1"/>
            </p:cNvPicPr>
            <p:nvPr/>
          </p:nvPicPr>
          <p:blipFill>
            <a:blip r:embed="rId6"/>
            <a:stretch>
              <a:fillRect/>
            </a:stretch>
          </p:blipFill>
          <p:spPr>
            <a:xfrm>
              <a:off x="5905672" y="2070282"/>
              <a:ext cx="5740400" cy="3378200"/>
            </a:xfrm>
            <a:prstGeom prst="rect">
              <a:avLst/>
            </a:prstGeom>
          </p:spPr>
        </p:pic>
        <p:sp>
          <p:nvSpPr>
            <p:cNvPr id="28" name="TextBox 27">
              <a:extLst>
                <a:ext uri="{FF2B5EF4-FFF2-40B4-BE49-F238E27FC236}">
                  <a16:creationId xmlns:a16="http://schemas.microsoft.com/office/drawing/2014/main" id="{11FD21B0-9B18-2949-BF51-B8D45AFF4C45}"/>
                </a:ext>
              </a:extLst>
            </p:cNvPr>
            <p:cNvSpPr txBox="1"/>
            <p:nvPr/>
          </p:nvSpPr>
          <p:spPr>
            <a:xfrm>
              <a:off x="6073445" y="5280677"/>
              <a:ext cx="26962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a:t>
              </a:r>
            </a:p>
          </p:txBody>
        </p:sp>
        <p:sp>
          <p:nvSpPr>
            <p:cNvPr id="29" name="TextBox 28">
              <a:extLst>
                <a:ext uri="{FF2B5EF4-FFF2-40B4-BE49-F238E27FC236}">
                  <a16:creationId xmlns:a16="http://schemas.microsoft.com/office/drawing/2014/main" id="{B2DC1BA6-7A83-5445-9548-F254DEB7C41B}"/>
                </a:ext>
              </a:extLst>
            </p:cNvPr>
            <p:cNvSpPr txBox="1"/>
            <p:nvPr/>
          </p:nvSpPr>
          <p:spPr>
            <a:xfrm>
              <a:off x="9552528" y="5280677"/>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16</a:t>
              </a:r>
            </a:p>
          </p:txBody>
        </p:sp>
        <p:sp>
          <p:nvSpPr>
            <p:cNvPr id="30" name="TextBox 29">
              <a:extLst>
                <a:ext uri="{FF2B5EF4-FFF2-40B4-BE49-F238E27FC236}">
                  <a16:creationId xmlns:a16="http://schemas.microsoft.com/office/drawing/2014/main" id="{FFA397D6-E319-6A48-AC6D-854471B40701}"/>
                </a:ext>
              </a:extLst>
            </p:cNvPr>
            <p:cNvSpPr txBox="1"/>
            <p:nvPr/>
          </p:nvSpPr>
          <p:spPr>
            <a:xfrm>
              <a:off x="6956499" y="5280677"/>
              <a:ext cx="26962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4</a:t>
              </a:r>
            </a:p>
          </p:txBody>
        </p:sp>
        <p:sp>
          <p:nvSpPr>
            <p:cNvPr id="31" name="TextBox 30">
              <a:extLst>
                <a:ext uri="{FF2B5EF4-FFF2-40B4-BE49-F238E27FC236}">
                  <a16:creationId xmlns:a16="http://schemas.microsoft.com/office/drawing/2014/main" id="{D70A42E8-FC57-8745-BCF4-7BE629D5C232}"/>
                </a:ext>
              </a:extLst>
            </p:cNvPr>
            <p:cNvSpPr txBox="1"/>
            <p:nvPr/>
          </p:nvSpPr>
          <p:spPr>
            <a:xfrm>
              <a:off x="7847437" y="5280677"/>
              <a:ext cx="26962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8</a:t>
              </a:r>
            </a:p>
          </p:txBody>
        </p:sp>
        <p:sp>
          <p:nvSpPr>
            <p:cNvPr id="32" name="TextBox 31">
              <a:extLst>
                <a:ext uri="{FF2B5EF4-FFF2-40B4-BE49-F238E27FC236}">
                  <a16:creationId xmlns:a16="http://schemas.microsoft.com/office/drawing/2014/main" id="{0923A45A-8E1F-7C4F-91B0-ABEF4E7FB76A}"/>
                </a:ext>
              </a:extLst>
            </p:cNvPr>
            <p:cNvSpPr txBox="1"/>
            <p:nvPr/>
          </p:nvSpPr>
          <p:spPr>
            <a:xfrm>
              <a:off x="8670423" y="5280677"/>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12</a:t>
              </a:r>
            </a:p>
          </p:txBody>
        </p:sp>
        <p:sp>
          <p:nvSpPr>
            <p:cNvPr id="33" name="TextBox 32">
              <a:extLst>
                <a:ext uri="{FF2B5EF4-FFF2-40B4-BE49-F238E27FC236}">
                  <a16:creationId xmlns:a16="http://schemas.microsoft.com/office/drawing/2014/main" id="{0D561044-FB29-454F-B018-9D8AEC020309}"/>
                </a:ext>
              </a:extLst>
            </p:cNvPr>
            <p:cNvSpPr txBox="1"/>
            <p:nvPr/>
          </p:nvSpPr>
          <p:spPr>
            <a:xfrm>
              <a:off x="10432505" y="5280677"/>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20</a:t>
              </a:r>
            </a:p>
          </p:txBody>
        </p:sp>
        <p:sp>
          <p:nvSpPr>
            <p:cNvPr id="34" name="TextBox 33">
              <a:extLst>
                <a:ext uri="{FF2B5EF4-FFF2-40B4-BE49-F238E27FC236}">
                  <a16:creationId xmlns:a16="http://schemas.microsoft.com/office/drawing/2014/main" id="{D3C57EB9-D8E7-6E44-AFFC-B250F04FC587}"/>
                </a:ext>
              </a:extLst>
            </p:cNvPr>
            <p:cNvSpPr txBox="1"/>
            <p:nvPr/>
          </p:nvSpPr>
          <p:spPr>
            <a:xfrm>
              <a:off x="11323899" y="5280677"/>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24</a:t>
              </a:r>
            </a:p>
          </p:txBody>
        </p:sp>
        <p:sp>
          <p:nvSpPr>
            <p:cNvPr id="35" name="TextBox 34">
              <a:extLst>
                <a:ext uri="{FF2B5EF4-FFF2-40B4-BE49-F238E27FC236}">
                  <a16:creationId xmlns:a16="http://schemas.microsoft.com/office/drawing/2014/main" id="{AA74BD0E-CF76-144C-A694-4BE8EC7620A6}"/>
                </a:ext>
              </a:extLst>
            </p:cNvPr>
            <p:cNvSpPr txBox="1"/>
            <p:nvPr/>
          </p:nvSpPr>
          <p:spPr>
            <a:xfrm rot="16200000">
              <a:off x="4159986" y="3531509"/>
              <a:ext cx="281519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Eosinophils, ratio to Baseline</a:t>
              </a:r>
            </a:p>
          </p:txBody>
        </p:sp>
        <p:sp>
          <p:nvSpPr>
            <p:cNvPr id="36" name="TextBox 35">
              <a:extLst>
                <a:ext uri="{FF2B5EF4-FFF2-40B4-BE49-F238E27FC236}">
                  <a16:creationId xmlns:a16="http://schemas.microsoft.com/office/drawing/2014/main" id="{91E2AC9B-F3C4-D947-99D9-88711878E6F3}"/>
                </a:ext>
              </a:extLst>
            </p:cNvPr>
            <p:cNvSpPr txBox="1"/>
            <p:nvPr/>
          </p:nvSpPr>
          <p:spPr>
            <a:xfrm>
              <a:off x="5708123" y="3199690"/>
              <a:ext cx="39786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0.5</a:t>
              </a:r>
            </a:p>
          </p:txBody>
        </p:sp>
        <p:sp>
          <p:nvSpPr>
            <p:cNvPr id="37" name="TextBox 36">
              <a:extLst>
                <a:ext uri="{FF2B5EF4-FFF2-40B4-BE49-F238E27FC236}">
                  <a16:creationId xmlns:a16="http://schemas.microsoft.com/office/drawing/2014/main" id="{B1B989F7-6178-5740-84D5-168D23B2D5FB}"/>
                </a:ext>
              </a:extLst>
            </p:cNvPr>
            <p:cNvSpPr txBox="1"/>
            <p:nvPr/>
          </p:nvSpPr>
          <p:spPr>
            <a:xfrm>
              <a:off x="5538205" y="4987005"/>
              <a:ext cx="5677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0.125</a:t>
              </a:r>
            </a:p>
          </p:txBody>
        </p:sp>
        <p:sp>
          <p:nvSpPr>
            <p:cNvPr id="38" name="TextBox 37">
              <a:extLst>
                <a:ext uri="{FF2B5EF4-FFF2-40B4-BE49-F238E27FC236}">
                  <a16:creationId xmlns:a16="http://schemas.microsoft.com/office/drawing/2014/main" id="{01FE7B4B-0504-974A-B55A-81F8D8E026DD}"/>
                </a:ext>
              </a:extLst>
            </p:cNvPr>
            <p:cNvSpPr txBox="1"/>
            <p:nvPr/>
          </p:nvSpPr>
          <p:spPr>
            <a:xfrm>
              <a:off x="5708123" y="2303365"/>
              <a:ext cx="39786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1.0</a:t>
              </a:r>
            </a:p>
          </p:txBody>
        </p:sp>
        <p:sp>
          <p:nvSpPr>
            <p:cNvPr id="39" name="TextBox 38">
              <a:extLst>
                <a:ext uri="{FF2B5EF4-FFF2-40B4-BE49-F238E27FC236}">
                  <a16:creationId xmlns:a16="http://schemas.microsoft.com/office/drawing/2014/main" id="{4D03A555-CE5D-3C41-8A72-23D267B49DBC}"/>
                </a:ext>
              </a:extLst>
            </p:cNvPr>
            <p:cNvSpPr txBox="1"/>
            <p:nvPr/>
          </p:nvSpPr>
          <p:spPr>
            <a:xfrm>
              <a:off x="5623165" y="4109853"/>
              <a:ext cx="48282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0.25</a:t>
              </a:r>
            </a:p>
          </p:txBody>
        </p:sp>
        <p:grpSp>
          <p:nvGrpSpPr>
            <p:cNvPr id="40" name="Group 39">
              <a:extLst>
                <a:ext uri="{FF2B5EF4-FFF2-40B4-BE49-F238E27FC236}">
                  <a16:creationId xmlns:a16="http://schemas.microsoft.com/office/drawing/2014/main" id="{5E1DCA5F-F4A1-154A-B934-1B8407C41F50}"/>
                </a:ext>
              </a:extLst>
            </p:cNvPr>
            <p:cNvGrpSpPr/>
            <p:nvPr/>
          </p:nvGrpSpPr>
          <p:grpSpPr>
            <a:xfrm>
              <a:off x="6139857" y="1616566"/>
              <a:ext cx="5430716" cy="479774"/>
              <a:chOff x="6139857" y="1371244"/>
              <a:chExt cx="5430716" cy="479774"/>
            </a:xfrm>
          </p:grpSpPr>
          <p:sp>
            <p:nvSpPr>
              <p:cNvPr id="42" name="Rectangle 41">
                <a:extLst>
                  <a:ext uri="{FF2B5EF4-FFF2-40B4-BE49-F238E27FC236}">
                    <a16:creationId xmlns:a16="http://schemas.microsoft.com/office/drawing/2014/main" id="{5CC9BC58-7600-6B41-9834-3CC09121D509}"/>
                  </a:ext>
                </a:extLst>
              </p:cNvPr>
              <p:cNvSpPr/>
              <p:nvPr/>
            </p:nvSpPr>
            <p:spPr>
              <a:xfrm>
                <a:off x="6139857" y="1371244"/>
                <a:ext cx="2676579" cy="479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5EFB110-FD93-5D40-9415-93E9BD3FDAE8}"/>
                  </a:ext>
                </a:extLst>
              </p:cNvPr>
              <p:cNvSpPr txBox="1"/>
              <p:nvPr/>
            </p:nvSpPr>
            <p:spPr>
              <a:xfrm>
                <a:off x="6197565" y="1432103"/>
                <a:ext cx="2571538" cy="369332"/>
              </a:xfrm>
              <a:prstGeom prst="rect">
                <a:avLst/>
              </a:prstGeom>
              <a:noFill/>
              <a:ln w="28575">
                <a:noFill/>
              </a:ln>
            </p:spPr>
            <p:txBody>
              <a:bodyPr wrap="none" rtlCol="0">
                <a:spAutoFit/>
              </a:bodyPr>
              <a:lstStyle/>
              <a:p>
                <a:pPr algn="ctr"/>
                <a:r>
                  <a:rPr lang="en-US" spc="-100" dirty="0">
                    <a:latin typeface="Arial" panose="020B0604020202020204" pitchFamily="34" charset="0"/>
                    <a:cs typeface="Arial" panose="020B0604020202020204" pitchFamily="34" charset="0"/>
                  </a:rPr>
                  <a:t>Primary </a:t>
                </a:r>
                <a:r>
                  <a:rPr lang="en-US" sz="1600" spc="-100" dirty="0">
                    <a:latin typeface="Arial" panose="020B0604020202020204" pitchFamily="34" charset="0"/>
                    <a:cs typeface="Arial" panose="020B0604020202020204" pitchFamily="34" charset="0"/>
                  </a:rPr>
                  <a:t>Assessment</a:t>
                </a:r>
                <a:r>
                  <a:rPr lang="en-US" spc="-100" dirty="0">
                    <a:latin typeface="Arial" panose="020B0604020202020204" pitchFamily="34" charset="0"/>
                    <a:cs typeface="Arial" panose="020B0604020202020204" pitchFamily="34" charset="0"/>
                  </a:rPr>
                  <a:t> Phase</a:t>
                </a:r>
              </a:p>
            </p:txBody>
          </p:sp>
          <p:sp>
            <p:nvSpPr>
              <p:cNvPr id="44" name="Rectangle 43">
                <a:extLst>
                  <a:ext uri="{FF2B5EF4-FFF2-40B4-BE49-F238E27FC236}">
                    <a16:creationId xmlns:a16="http://schemas.microsoft.com/office/drawing/2014/main" id="{D6BC10BF-E525-D64E-AA47-82AB60163C59}"/>
                  </a:ext>
                </a:extLst>
              </p:cNvPr>
              <p:cNvSpPr/>
              <p:nvPr/>
            </p:nvSpPr>
            <p:spPr>
              <a:xfrm>
                <a:off x="8863215" y="1371244"/>
                <a:ext cx="2676579" cy="479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CAE29BA-0144-5843-95DC-DFD58E14F5F6}"/>
                  </a:ext>
                </a:extLst>
              </p:cNvPr>
              <p:cNvSpPr txBox="1"/>
              <p:nvPr/>
            </p:nvSpPr>
            <p:spPr>
              <a:xfrm>
                <a:off x="8833926" y="1432103"/>
                <a:ext cx="2736647" cy="369332"/>
              </a:xfrm>
              <a:prstGeom prst="rect">
                <a:avLst/>
              </a:prstGeom>
              <a:noFill/>
              <a:ln w="28575">
                <a:noFill/>
              </a:ln>
            </p:spPr>
            <p:txBody>
              <a:bodyPr wrap="none" rtlCol="0">
                <a:spAutoFit/>
              </a:bodyPr>
              <a:lstStyle/>
              <a:p>
                <a:pPr algn="ctr"/>
                <a:r>
                  <a:rPr lang="en-US" spc="-100" dirty="0">
                    <a:latin typeface="Arial" panose="020B0604020202020204" pitchFamily="34" charset="0"/>
                    <a:cs typeface="Arial" panose="020B0604020202020204" pitchFamily="34" charset="0"/>
                  </a:rPr>
                  <a:t>Eosinophil Recovery Phase</a:t>
                </a:r>
              </a:p>
            </p:txBody>
          </p:sp>
        </p:grpSp>
        <p:sp>
          <p:nvSpPr>
            <p:cNvPr id="41" name="TextBox 40">
              <a:extLst>
                <a:ext uri="{FF2B5EF4-FFF2-40B4-BE49-F238E27FC236}">
                  <a16:creationId xmlns:a16="http://schemas.microsoft.com/office/drawing/2014/main" id="{507C304F-6D03-2443-ABAC-082F076327AE}"/>
                </a:ext>
              </a:extLst>
            </p:cNvPr>
            <p:cNvSpPr txBox="1"/>
            <p:nvPr/>
          </p:nvSpPr>
          <p:spPr>
            <a:xfrm>
              <a:off x="8185786" y="5634035"/>
              <a:ext cx="154882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Study visit (days)</a:t>
              </a:r>
            </a:p>
          </p:txBody>
        </p:sp>
      </p:grpSp>
      <p:pic>
        <p:nvPicPr>
          <p:cNvPr id="48" name="Audio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82905"/>
      </p:ext>
    </p:extLst>
  </p:cSld>
  <p:clrMapOvr>
    <a:masterClrMapping/>
  </p:clrMapOvr>
  <mc:AlternateContent xmlns:mc="http://schemas.openxmlformats.org/markup-compatibility/2006" xmlns:p14="http://schemas.microsoft.com/office/powerpoint/2010/main">
    <mc:Choice Requires="p14">
      <p:transition spd="slow" p14:dur="2000" advClick="0" advTm="62280"/>
    </mc:Choice>
    <mc:Fallback xmlns="">
      <p:transition spd="slow" advClick="0" advTm="6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2BC5FAA-5A5D-D14E-94B0-67D494E771BD}"/>
              </a:ext>
            </a:extLst>
          </p:cNvPr>
          <p:cNvSpPr/>
          <p:nvPr/>
        </p:nvSpPr>
        <p:spPr>
          <a:xfrm>
            <a:off x="0" y="1080568"/>
            <a:ext cx="12192000" cy="577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D7848D-5A36-3040-A22D-7812292F9134}"/>
              </a:ext>
            </a:extLst>
          </p:cNvPr>
          <p:cNvSpPr>
            <a:spLocks noGrp="1"/>
          </p:cNvSpPr>
          <p:nvPr>
            <p:ph type="title"/>
          </p:nvPr>
        </p:nvSpPr>
        <p:spPr>
          <a:xfrm>
            <a:off x="511005" y="174278"/>
            <a:ext cx="7289617" cy="694418"/>
          </a:xfrm>
        </p:spPr>
        <p:txBody>
          <a:bodyPr>
            <a:normAutofit fontScale="90000"/>
          </a:bodyPr>
          <a:lstStyle/>
          <a:p>
            <a:r>
              <a:rPr lang="en-GB" dirty="0"/>
              <a:t>Significant, dose-dependent tissue EPX lowering at Week 12</a:t>
            </a:r>
          </a:p>
        </p:txBody>
      </p:sp>
      <p:grpSp>
        <p:nvGrpSpPr>
          <p:cNvPr id="47" name="Group 46">
            <a:extLst>
              <a:ext uri="{FF2B5EF4-FFF2-40B4-BE49-F238E27FC236}">
                <a16:creationId xmlns:a16="http://schemas.microsoft.com/office/drawing/2014/main" id="{242A2FDD-1A8B-C34B-BC76-D4DF54487E5D}"/>
              </a:ext>
            </a:extLst>
          </p:cNvPr>
          <p:cNvGrpSpPr/>
          <p:nvPr/>
        </p:nvGrpSpPr>
        <p:grpSpPr>
          <a:xfrm>
            <a:off x="2436449" y="1621537"/>
            <a:ext cx="7319101" cy="4155895"/>
            <a:chOff x="1854981" y="1074454"/>
            <a:chExt cx="8363439" cy="4748886"/>
          </a:xfrm>
        </p:grpSpPr>
        <p:sp>
          <p:nvSpPr>
            <p:cNvPr id="48" name="TextBox 47">
              <a:extLst>
                <a:ext uri="{FF2B5EF4-FFF2-40B4-BE49-F238E27FC236}">
                  <a16:creationId xmlns:a16="http://schemas.microsoft.com/office/drawing/2014/main" id="{DB345E64-E746-0D45-9721-03C1C92C9FFD}"/>
                </a:ext>
              </a:extLst>
            </p:cNvPr>
            <p:cNvSpPr txBox="1"/>
            <p:nvPr/>
          </p:nvSpPr>
          <p:spPr>
            <a:xfrm>
              <a:off x="8296500" y="5454008"/>
              <a:ext cx="1390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300 mg/day</a:t>
              </a:r>
            </a:p>
          </p:txBody>
        </p:sp>
        <p:sp>
          <p:nvSpPr>
            <p:cNvPr id="49" name="TextBox 48">
              <a:extLst>
                <a:ext uri="{FF2B5EF4-FFF2-40B4-BE49-F238E27FC236}">
                  <a16:creationId xmlns:a16="http://schemas.microsoft.com/office/drawing/2014/main" id="{AD2AB02D-D15B-DB45-83A3-BFC94097F87C}"/>
                </a:ext>
              </a:extLst>
            </p:cNvPr>
            <p:cNvSpPr txBox="1"/>
            <p:nvPr/>
          </p:nvSpPr>
          <p:spPr>
            <a:xfrm>
              <a:off x="6638127" y="5433627"/>
              <a:ext cx="1390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150 mg/day</a:t>
              </a:r>
            </a:p>
          </p:txBody>
        </p:sp>
        <p:sp>
          <p:nvSpPr>
            <p:cNvPr id="50" name="TextBox 49">
              <a:extLst>
                <a:ext uri="{FF2B5EF4-FFF2-40B4-BE49-F238E27FC236}">
                  <a16:creationId xmlns:a16="http://schemas.microsoft.com/office/drawing/2014/main" id="{C9B18BDB-D0F4-A641-AFC8-5BEA5C72FA24}"/>
                </a:ext>
              </a:extLst>
            </p:cNvPr>
            <p:cNvSpPr txBox="1"/>
            <p:nvPr/>
          </p:nvSpPr>
          <p:spPr>
            <a:xfrm>
              <a:off x="5032173" y="5420654"/>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 mg/day</a:t>
              </a:r>
            </a:p>
          </p:txBody>
        </p:sp>
        <p:sp>
          <p:nvSpPr>
            <p:cNvPr id="51" name="TextBox 50">
              <a:extLst>
                <a:ext uri="{FF2B5EF4-FFF2-40B4-BE49-F238E27FC236}">
                  <a16:creationId xmlns:a16="http://schemas.microsoft.com/office/drawing/2014/main" id="{D7722FD9-26AF-C04E-8732-96FEB561BBD7}"/>
                </a:ext>
              </a:extLst>
            </p:cNvPr>
            <p:cNvSpPr txBox="1"/>
            <p:nvPr/>
          </p:nvSpPr>
          <p:spPr>
            <a:xfrm>
              <a:off x="3518756" y="5420654"/>
              <a:ext cx="10182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Placebo</a:t>
              </a:r>
            </a:p>
          </p:txBody>
        </p:sp>
        <p:sp>
          <p:nvSpPr>
            <p:cNvPr id="52" name="TextBox 51">
              <a:extLst>
                <a:ext uri="{FF2B5EF4-FFF2-40B4-BE49-F238E27FC236}">
                  <a16:creationId xmlns:a16="http://schemas.microsoft.com/office/drawing/2014/main" id="{304C9073-CF04-764B-8884-25B62151BE40}"/>
                </a:ext>
              </a:extLst>
            </p:cNvPr>
            <p:cNvSpPr txBox="1"/>
            <p:nvPr/>
          </p:nvSpPr>
          <p:spPr>
            <a:xfrm rot="16200000">
              <a:off x="502495" y="3323749"/>
              <a:ext cx="3074303" cy="369332"/>
            </a:xfrm>
            <a:prstGeom prst="rect">
              <a:avLst/>
            </a:prstGeom>
            <a:noFill/>
          </p:spPr>
          <p:txBody>
            <a:bodyPr wrap="none" rtlCol="0">
              <a:spAutoFit/>
            </a:bodyPr>
            <a:lstStyle/>
            <a:p>
              <a:pPr lvl="0">
                <a:defRPr/>
              </a:pPr>
              <a:r>
                <a:rPr lang="en-US" dirty="0">
                  <a:solidFill>
                    <a:srgbClr val="000000"/>
                  </a:solidFill>
                  <a:latin typeface="Arial" panose="020B0604020202020204" pitchFamily="34" charset="0"/>
                  <a:cs typeface="Arial" panose="020B0604020202020204" pitchFamily="34" charset="0"/>
                </a:rPr>
                <a:t>Nasal EPX, W12 to BL ratio</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B3CF338B-A1E8-E84A-AD78-8E7EE5DAE704}"/>
                </a:ext>
              </a:extLst>
            </p:cNvPr>
            <p:cNvSpPr txBox="1"/>
            <p:nvPr/>
          </p:nvSpPr>
          <p:spPr>
            <a:xfrm>
              <a:off x="2217103" y="1540332"/>
              <a:ext cx="56938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100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1FC3F7CA-B9A3-8641-B667-9CC236C48B12}"/>
                </a:ext>
              </a:extLst>
            </p:cNvPr>
            <p:cNvSpPr txBox="1"/>
            <p:nvPr/>
          </p:nvSpPr>
          <p:spPr>
            <a:xfrm>
              <a:off x="2345343" y="2412506"/>
              <a:ext cx="44114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10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4030B2A4-12EE-6348-880C-B5C434624EB4}"/>
                </a:ext>
              </a:extLst>
            </p:cNvPr>
            <p:cNvSpPr txBox="1"/>
            <p:nvPr/>
          </p:nvSpPr>
          <p:spPr>
            <a:xfrm>
              <a:off x="2473584" y="3254422"/>
              <a:ext cx="312906"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1</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61C4DA5D-E33B-6F4D-B640-C61949B1BB48}"/>
                </a:ext>
              </a:extLst>
            </p:cNvPr>
            <p:cNvSpPr txBox="1"/>
            <p:nvPr/>
          </p:nvSpPr>
          <p:spPr>
            <a:xfrm>
              <a:off x="2281223" y="4110483"/>
              <a:ext cx="50526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0.1</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4785C478-3D80-C744-B92C-9D63D5ED289A}"/>
                </a:ext>
              </a:extLst>
            </p:cNvPr>
            <p:cNvSpPr txBox="1"/>
            <p:nvPr/>
          </p:nvSpPr>
          <p:spPr>
            <a:xfrm>
              <a:off x="2473584" y="4972367"/>
              <a:ext cx="312906"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cs typeface="Arial" panose="020B0604020202020204" pitchFamily="34" charset="0"/>
                </a:rPr>
                <a:t>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E71AADFB-4041-5D46-B8FE-51B394DECC57}"/>
                </a:ext>
              </a:extLst>
            </p:cNvPr>
            <p:cNvSpPr txBox="1"/>
            <p:nvPr/>
          </p:nvSpPr>
          <p:spPr>
            <a:xfrm>
              <a:off x="4039308" y="1074454"/>
              <a:ext cx="4937760" cy="369332"/>
            </a:xfrm>
            <a:prstGeom prst="rect">
              <a:avLst/>
            </a:prstGeom>
            <a:noFill/>
          </p:spPr>
          <p:txBody>
            <a:bodyPr wrap="square" rtlCol="0">
              <a:spAutoFit/>
            </a:bodyPr>
            <a:lstStyle/>
            <a:p>
              <a:pPr lvl="0" algn="ctr">
                <a:defRPr/>
              </a:pPr>
              <a:r>
                <a:rPr lang="en-US" dirty="0">
                  <a:solidFill>
                    <a:srgbClr val="000000"/>
                  </a:solidFill>
                  <a:latin typeface="Arial" panose="020B0604020202020204" pitchFamily="34" charset="0"/>
                  <a:cs typeface="Arial" panose="020B0604020202020204" pitchFamily="34" charset="0"/>
                </a:rPr>
                <a:t>p=0.0187</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38F997C4-F8FE-0D46-8BD3-FC36BF2D8CAA}"/>
                </a:ext>
              </a:extLst>
            </p:cNvPr>
            <p:cNvSpPr txBox="1"/>
            <p:nvPr/>
          </p:nvSpPr>
          <p:spPr>
            <a:xfrm>
              <a:off x="4039307" y="1448424"/>
              <a:ext cx="3298193" cy="369332"/>
            </a:xfrm>
            <a:prstGeom prst="rect">
              <a:avLst/>
            </a:prstGeom>
            <a:noFill/>
          </p:spPr>
          <p:txBody>
            <a:bodyPr wrap="square" rtlCol="0">
              <a:spAutoFit/>
            </a:bodyPr>
            <a:lstStyle/>
            <a:p>
              <a:pPr lvl="0" algn="ctr">
                <a:defRPr/>
              </a:pPr>
              <a:r>
                <a:rPr lang="en-US" dirty="0">
                  <a:solidFill>
                    <a:srgbClr val="000000"/>
                  </a:solidFill>
                  <a:latin typeface="Arial" panose="020B0604020202020204" pitchFamily="34" charset="0"/>
                  <a:cs typeface="Arial" panose="020B0604020202020204" pitchFamily="34" charset="0"/>
                </a:rPr>
                <a:t>p=0.0198</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69A43433-83C1-B444-B4EE-2630F7BA1C17}"/>
                </a:ext>
              </a:extLst>
            </p:cNvPr>
            <p:cNvSpPr txBox="1"/>
            <p:nvPr/>
          </p:nvSpPr>
          <p:spPr>
            <a:xfrm>
              <a:off x="4039307" y="1955849"/>
              <a:ext cx="1645922" cy="369332"/>
            </a:xfrm>
            <a:prstGeom prst="rect">
              <a:avLst/>
            </a:prstGeom>
            <a:noFill/>
          </p:spPr>
          <p:txBody>
            <a:bodyPr wrap="square" rtlCol="0">
              <a:spAutoFit/>
            </a:bodyPr>
            <a:lstStyle/>
            <a:p>
              <a:pPr lvl="0" algn="ctr">
                <a:defRPr/>
              </a:pPr>
              <a:r>
                <a:rPr lang="en-US" dirty="0">
                  <a:solidFill>
                    <a:srgbClr val="000000"/>
                  </a:solidFill>
                  <a:latin typeface="Arial" panose="020B0604020202020204" pitchFamily="34" charset="0"/>
                  <a:cs typeface="Arial" panose="020B0604020202020204" pitchFamily="34" charset="0"/>
                </a:rPr>
                <a:t>ns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Right Bracket 60">
              <a:extLst>
                <a:ext uri="{FF2B5EF4-FFF2-40B4-BE49-F238E27FC236}">
                  <a16:creationId xmlns:a16="http://schemas.microsoft.com/office/drawing/2014/main" id="{5348034B-2E5E-9141-B29F-B01609EAB7D9}"/>
                </a:ext>
              </a:extLst>
            </p:cNvPr>
            <p:cNvSpPr/>
            <p:nvPr/>
          </p:nvSpPr>
          <p:spPr>
            <a:xfrm rot="16200000">
              <a:off x="4807405" y="1515515"/>
              <a:ext cx="109728" cy="1645920"/>
            </a:xfrm>
            <a:prstGeom prst="rightBracket">
              <a:avLst>
                <a:gd name="adj" fmla="val 0"/>
              </a:avLst>
            </a:prstGeom>
            <a:ln w="63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Right Bracket 61">
              <a:extLst>
                <a:ext uri="{FF2B5EF4-FFF2-40B4-BE49-F238E27FC236}">
                  <a16:creationId xmlns:a16="http://schemas.microsoft.com/office/drawing/2014/main" id="{3287E433-2A5E-A549-8A7A-DCED470A76F3}"/>
                </a:ext>
              </a:extLst>
            </p:cNvPr>
            <p:cNvSpPr/>
            <p:nvPr/>
          </p:nvSpPr>
          <p:spPr>
            <a:xfrm rot="16200000">
              <a:off x="5629473" y="184385"/>
              <a:ext cx="111512" cy="3291840"/>
            </a:xfrm>
            <a:prstGeom prst="rightBracket">
              <a:avLst>
                <a:gd name="adj" fmla="val 0"/>
              </a:avLst>
            </a:prstGeom>
            <a:ln w="63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ight Bracket 62">
              <a:extLst>
                <a:ext uri="{FF2B5EF4-FFF2-40B4-BE49-F238E27FC236}">
                  <a16:creationId xmlns:a16="http://schemas.microsoft.com/office/drawing/2014/main" id="{54C533D0-A3C3-1D42-8741-E5F1045008F4}"/>
                </a:ext>
              </a:extLst>
            </p:cNvPr>
            <p:cNvSpPr/>
            <p:nvPr/>
          </p:nvSpPr>
          <p:spPr>
            <a:xfrm rot="16200000">
              <a:off x="6452431" y="-1014821"/>
              <a:ext cx="111512" cy="4937760"/>
            </a:xfrm>
            <a:prstGeom prst="rightBracket">
              <a:avLst>
                <a:gd name="adj" fmla="val 0"/>
              </a:avLst>
            </a:prstGeom>
            <a:ln w="63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4" name="Picture 63">
              <a:extLst>
                <a:ext uri="{FF2B5EF4-FFF2-40B4-BE49-F238E27FC236}">
                  <a16:creationId xmlns:a16="http://schemas.microsoft.com/office/drawing/2014/main" id="{B486F712-0FCD-2D4A-8D89-DF510AC68050}"/>
                </a:ext>
              </a:extLst>
            </p:cNvPr>
            <p:cNvPicPr>
              <a:picLocks noChangeAspect="1"/>
            </p:cNvPicPr>
            <p:nvPr/>
          </p:nvPicPr>
          <p:blipFill>
            <a:blip r:embed="rId4"/>
            <a:stretch>
              <a:fillRect/>
            </a:stretch>
          </p:blipFill>
          <p:spPr>
            <a:xfrm>
              <a:off x="2788920" y="1536192"/>
              <a:ext cx="7429500" cy="3762375"/>
            </a:xfrm>
            <a:prstGeom prst="rect">
              <a:avLst/>
            </a:prstGeom>
          </p:spPr>
        </p:pic>
      </p:grpSp>
      <p:sp>
        <p:nvSpPr>
          <p:cNvPr id="65" name="Rectangle 1">
            <a:extLst>
              <a:ext uri="{FF2B5EF4-FFF2-40B4-BE49-F238E27FC236}">
                <a16:creationId xmlns:a16="http://schemas.microsoft.com/office/drawing/2014/main" id="{79C71D3C-1E1C-9C4C-8FAF-B8E52B8E7F5D}"/>
              </a:ext>
            </a:extLst>
          </p:cNvPr>
          <p:cNvSpPr>
            <a:spLocks noChangeArrowheads="1"/>
          </p:cNvSpPr>
          <p:nvPr/>
        </p:nvSpPr>
        <p:spPr bwMode="auto">
          <a:xfrm>
            <a:off x="511005" y="6196964"/>
            <a:ext cx="2816316" cy="43088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kern="0" dirty="0">
                <a:solidFill>
                  <a:srgbClr val="000000"/>
                </a:solidFill>
                <a:uFill>
                  <a:solidFill>
                    <a:srgbClr val="000000"/>
                  </a:solidFill>
                </a:uFill>
                <a:ea typeface="Times New Roman" panose="02020603050405020304" pitchFamily="18" charset="0"/>
              </a:rPr>
              <a:t>Kruskal-Wallis test, median values shown</a:t>
            </a:r>
          </a:p>
          <a:p>
            <a:pPr lvl="0"/>
            <a:r>
              <a:rPr lang="en-US" altLang="en-US" sz="1100" kern="0" dirty="0">
                <a:solidFill>
                  <a:srgbClr val="000000"/>
                </a:solidFill>
                <a:uFill>
                  <a:solidFill>
                    <a:srgbClr val="000000"/>
                  </a:solidFill>
                </a:uFill>
                <a:ea typeface="Times New Roman" panose="02020603050405020304" pitchFamily="18" charset="0"/>
              </a:rPr>
              <a:t>EPX measured as ng EPX/mg protein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2423596"/>
      </p:ext>
    </p:extLst>
  </p:cSld>
  <p:clrMapOvr>
    <a:masterClrMapping/>
  </p:clrMapOvr>
  <mc:AlternateContent xmlns:mc="http://schemas.openxmlformats.org/markup-compatibility/2006" xmlns:p14="http://schemas.microsoft.com/office/powerpoint/2010/main">
    <mc:Choice Requires="p14">
      <p:transition spd="slow" p14:dur="2000" advClick="0" advTm="16432"/>
    </mc:Choice>
    <mc:Fallback xmlns="">
      <p:transition spd="slow" advClick="0" advTm="1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Madrid 2019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rid 2019_inver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TotalTime>
  <Words>1392</Words>
  <Application>Microsoft Office PowerPoint</Application>
  <PresentationFormat>Widescreen</PresentationFormat>
  <Paragraphs>328</Paragraphs>
  <Slides>12</Slides>
  <Notes>0</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Avenir</vt:lpstr>
      <vt:lpstr>Avenir Book</vt:lpstr>
      <vt:lpstr>Avenir Light</vt:lpstr>
      <vt:lpstr>Calibri</vt:lpstr>
      <vt:lpstr>Roboto Medium</vt:lpstr>
      <vt:lpstr>Wingdings</vt:lpstr>
      <vt:lpstr>Madrid 2019 </vt:lpstr>
      <vt:lpstr>Madrid 2019_inverted</vt:lpstr>
      <vt:lpstr>Phase 2 Trial Evaluating the Effect of Dexpramipexole on Eosinophil Biomarkers and Lung Function in Asthma</vt:lpstr>
      <vt:lpstr>Conflict of interest disclosure</vt:lpstr>
      <vt:lpstr>Dexpramipexole background</vt:lpstr>
      <vt:lpstr>Dexpramipexole eosinophil lowering driven by eosinophil maturation inhibition</vt:lpstr>
      <vt:lpstr>Trial objectives</vt:lpstr>
      <vt:lpstr>EXHALE Phase 2 study design</vt:lpstr>
      <vt:lpstr>EXHALE baseline demographics</vt:lpstr>
      <vt:lpstr>Eosinophil count, ratio to Baseline</vt:lpstr>
      <vt:lpstr>Significant, dose-dependent tissue EPX lowering at Week 12</vt:lpstr>
      <vt:lpstr>EXHALE secondary endpoints at Week 12</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Kubilius</dc:creator>
  <cp:lastModifiedBy>Tom Petzinger</cp:lastModifiedBy>
  <cp:revision>52</cp:revision>
  <dcterms:created xsi:type="dcterms:W3CDTF">2018-08-21T12:57:47Z</dcterms:created>
  <dcterms:modified xsi:type="dcterms:W3CDTF">2021-10-08T12:41:27Z</dcterms:modified>
</cp:coreProperties>
</file>